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12.xml" ContentType="application/vnd.openxmlformats-officedocument.presentationml.notesSlide+xml"/>
  <Override PartName="/ppt/diagrams/data4.xml" ContentType="application/vnd.openxmlformats-officedocument.drawingml.diagramData+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iagrams/colors4.xml" ContentType="application/vnd.openxmlformats-officedocument.drawingml.diagramColor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7"/>
  </p:notesMasterIdLst>
  <p:handoutMasterIdLst>
    <p:handoutMasterId r:id="rId38"/>
  </p:handoutMasterIdLst>
  <p:sldIdLst>
    <p:sldId id="502" r:id="rId6"/>
    <p:sldId id="560" r:id="rId7"/>
    <p:sldId id="557" r:id="rId8"/>
    <p:sldId id="558" r:id="rId9"/>
    <p:sldId id="363" r:id="rId10"/>
    <p:sldId id="357" r:id="rId11"/>
    <p:sldId id="362" r:id="rId12"/>
    <p:sldId id="360" r:id="rId13"/>
    <p:sldId id="428" r:id="rId14"/>
    <p:sldId id="535" r:id="rId15"/>
    <p:sldId id="536" r:id="rId16"/>
    <p:sldId id="516" r:id="rId17"/>
    <p:sldId id="537" r:id="rId18"/>
    <p:sldId id="540" r:id="rId19"/>
    <p:sldId id="541" r:id="rId20"/>
    <p:sldId id="542" r:id="rId21"/>
    <p:sldId id="561" r:id="rId22"/>
    <p:sldId id="371" r:id="rId23"/>
    <p:sldId id="372" r:id="rId24"/>
    <p:sldId id="373" r:id="rId25"/>
    <p:sldId id="342" r:id="rId26"/>
    <p:sldId id="551" r:id="rId27"/>
    <p:sldId id="559" r:id="rId28"/>
    <p:sldId id="552" r:id="rId29"/>
    <p:sldId id="553" r:id="rId30"/>
    <p:sldId id="554" r:id="rId31"/>
    <p:sldId id="555" r:id="rId32"/>
    <p:sldId id="382" r:id="rId33"/>
    <p:sldId id="530" r:id="rId34"/>
    <p:sldId id="387" r:id="rId35"/>
    <p:sldId id="529" r:id="rId36"/>
  </p:sldIdLst>
  <p:sldSz cx="12192000" cy="6858000"/>
  <p:notesSz cx="6797675" cy="9928225"/>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5120" userDrawn="1">
          <p15:clr>
            <a:srgbClr val="A4A3A4"/>
          </p15:clr>
        </p15:guide>
        <p15:guide id="3" pos="201" userDrawn="1">
          <p15:clr>
            <a:srgbClr val="A4A3A4"/>
          </p15:clr>
        </p15:guide>
        <p15:guide id="4" pos="10039" userDrawn="1">
          <p15:clr>
            <a:srgbClr val="A4A3A4"/>
          </p15:clr>
        </p15:guide>
        <p15:guide id="5" pos="3840" userDrawn="1">
          <p15:clr>
            <a:srgbClr val="A4A3A4"/>
          </p15:clr>
        </p15:guide>
        <p15:guide id="6" pos="151" userDrawn="1">
          <p15:clr>
            <a:srgbClr val="A4A3A4"/>
          </p15:clr>
        </p15:guide>
        <p15:guide id="7" pos="7529" userDrawn="1">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shif" initials="K" lastIdx="2" clrIdx="0">
    <p:extLst>
      <p:ext uri="{19B8F6BF-5375-455C-9EA6-DF929625EA0E}">
        <p15:presenceInfo xmlns:p15="http://schemas.microsoft.com/office/powerpoint/2012/main" xmlns="" userId="Kashif" providerId="None"/>
      </p:ext>
    </p:extLst>
  </p:cmAuthor>
  <p:cmAuthor id="2" name="Хабанец Сергей" initials="ХС" lastIdx="1" clrIdx="1">
    <p:extLst>
      <p:ext uri="{19B8F6BF-5375-455C-9EA6-DF929625EA0E}">
        <p15:presenceInfo xmlns:p15="http://schemas.microsoft.com/office/powerpoint/2012/main" xmlns="" userId="Хабанец Сергей"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64875"/>
    <a:srgbClr val="DBA01B"/>
    <a:srgbClr val="000000"/>
    <a:srgbClr val="E6E6E6"/>
    <a:srgbClr val="FFFFFF"/>
    <a:srgbClr val="DA9D14"/>
    <a:srgbClr val="1F3A5F"/>
    <a:srgbClr val="606C80"/>
    <a:srgbClr val="BC9C14"/>
    <a:srgbClr val="EBCB3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39" autoAdjust="0"/>
    <p:restoredTop sz="84919" autoAdjust="0"/>
  </p:normalViewPr>
  <p:slideViewPr>
    <p:cSldViewPr>
      <p:cViewPr varScale="1">
        <p:scale>
          <a:sx n="42" d="100"/>
          <a:sy n="42" d="100"/>
        </p:scale>
        <p:origin x="-1056" y="-77"/>
      </p:cViewPr>
      <p:guideLst>
        <p:guide orient="horz" pos="2160"/>
        <p:guide pos="5120"/>
        <p:guide pos="201"/>
        <p:guide pos="10039"/>
        <p:guide pos="3840"/>
        <p:guide pos="151"/>
        <p:guide pos="7529"/>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53" d="100"/>
          <a:sy n="53" d="100"/>
        </p:scale>
        <p:origin x="-2856" y="-90"/>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Alldata\Box%20Sync\AWNIC\Dec%202017%20Financials\IA%20Report%202017\Premiums,Claims,Loss%20Ratio.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Alldata\Box%20Sync\AWNIC\Dec%202017%20Financials\IA%20Report%202017\Premiums,Claims,Loss%20Rati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400">
                <a:solidFill>
                  <a:srgbClr val="4D648D"/>
                </a:solidFill>
                <a:latin typeface="+mj-lt"/>
              </a:rPr>
              <a:t>5 Year CAGR = 24%</a:t>
            </a:r>
          </a:p>
        </c:rich>
      </c:tx>
      <c:layout/>
      <c:spPr>
        <a:noFill/>
        <a:ln>
          <a:noFill/>
        </a:ln>
        <a:effectLst/>
      </c:spPr>
    </c:title>
    <c:plotArea>
      <c:layout/>
      <c:barChart>
        <c:barDir val="col"/>
        <c:grouping val="stacked"/>
        <c:ser>
          <c:idx val="0"/>
          <c:order val="0"/>
          <c:tx>
            <c:strRef>
              <c:f>'Executive Summary Tables'!$C$31</c:f>
              <c:strCache>
                <c:ptCount val="1"/>
                <c:pt idx="0">
                  <c:v>GWP - National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cat>
            <c:numRef>
              <c:f>'Executive Summary Tables'!$B$32:$B$38</c:f>
              <c:numCache>
                <c:formatCode>General</c:formatCode>
                <c:ptCount val="7"/>
                <c:pt idx="0">
                  <c:v>2011</c:v>
                </c:pt>
                <c:pt idx="1">
                  <c:v>2012</c:v>
                </c:pt>
                <c:pt idx="2">
                  <c:v>2013</c:v>
                </c:pt>
                <c:pt idx="3">
                  <c:v>2014</c:v>
                </c:pt>
                <c:pt idx="4">
                  <c:v>2015</c:v>
                </c:pt>
                <c:pt idx="5">
                  <c:v>2016</c:v>
                </c:pt>
                <c:pt idx="6">
                  <c:v>2017</c:v>
                </c:pt>
              </c:numCache>
            </c:numRef>
          </c:cat>
          <c:val>
            <c:numRef>
              <c:f>'Executive Summary Tables'!$C$32:$C$38</c:f>
              <c:numCache>
                <c:formatCode>0.0</c:formatCode>
                <c:ptCount val="7"/>
                <c:pt idx="0">
                  <c:v>4.6703580000000002</c:v>
                </c:pt>
                <c:pt idx="1">
                  <c:v>5.0425709999999988</c:v>
                </c:pt>
                <c:pt idx="2">
                  <c:v>7.7611410000000003</c:v>
                </c:pt>
                <c:pt idx="3">
                  <c:v>8.6957390000000014</c:v>
                </c:pt>
                <c:pt idx="4">
                  <c:v>10.120126000000001</c:v>
                </c:pt>
                <c:pt idx="5">
                  <c:v>12.433584000000002</c:v>
                </c:pt>
                <c:pt idx="6">
                  <c:v>14.429603</c:v>
                </c:pt>
              </c:numCache>
            </c:numRef>
          </c:val>
          <c:extLst xmlns:c16r2="http://schemas.microsoft.com/office/drawing/2015/06/chart">
            <c:ext xmlns:c16="http://schemas.microsoft.com/office/drawing/2014/chart" uri="{C3380CC4-5D6E-409C-BE32-E72D297353CC}">
              <c16:uniqueId val="{00000000-66C3-4118-B9E8-4CF2C9A003F1}"/>
            </c:ext>
          </c:extLst>
        </c:ser>
        <c:ser>
          <c:idx val="1"/>
          <c:order val="1"/>
          <c:tx>
            <c:strRef>
              <c:f>'Executive Summary Tables'!$D$31</c:f>
              <c:strCache>
                <c:ptCount val="1"/>
                <c:pt idx="0">
                  <c:v>GWP - Foreign</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cat>
            <c:numRef>
              <c:f>'Executive Summary Tables'!$B$32:$B$38</c:f>
              <c:numCache>
                <c:formatCode>General</c:formatCode>
                <c:ptCount val="7"/>
                <c:pt idx="0">
                  <c:v>2011</c:v>
                </c:pt>
                <c:pt idx="1">
                  <c:v>2012</c:v>
                </c:pt>
                <c:pt idx="2">
                  <c:v>2013</c:v>
                </c:pt>
                <c:pt idx="3">
                  <c:v>2014</c:v>
                </c:pt>
                <c:pt idx="4">
                  <c:v>2015</c:v>
                </c:pt>
                <c:pt idx="5">
                  <c:v>2016</c:v>
                </c:pt>
                <c:pt idx="6">
                  <c:v>2017</c:v>
                </c:pt>
              </c:numCache>
            </c:numRef>
          </c:cat>
          <c:val>
            <c:numRef>
              <c:f>'Executive Summary Tables'!$D$32:$D$38</c:f>
              <c:numCache>
                <c:formatCode>0.0</c:formatCode>
                <c:ptCount val="7"/>
                <c:pt idx="0">
                  <c:v>0.97621599999999986</c:v>
                </c:pt>
                <c:pt idx="1">
                  <c:v>1.4570649999999998</c:v>
                </c:pt>
                <c:pt idx="2">
                  <c:v>2.1383679999999998</c:v>
                </c:pt>
                <c:pt idx="3">
                  <c:v>2.369507</c:v>
                </c:pt>
                <c:pt idx="4">
                  <c:v>3.0056069999999995</c:v>
                </c:pt>
                <c:pt idx="5">
                  <c:v>4.7481339999999994</c:v>
                </c:pt>
                <c:pt idx="6">
                  <c:v>4.962883999999999</c:v>
                </c:pt>
              </c:numCache>
            </c:numRef>
          </c:val>
          <c:extLst xmlns:c16r2="http://schemas.microsoft.com/office/drawing/2015/06/chart">
            <c:ext xmlns:c16="http://schemas.microsoft.com/office/drawing/2014/chart" uri="{C3380CC4-5D6E-409C-BE32-E72D297353CC}">
              <c16:uniqueId val="{00000001-66C3-4118-B9E8-4CF2C9A003F1}"/>
            </c:ext>
          </c:extLst>
        </c:ser>
        <c:dLbls/>
        <c:gapWidth val="219"/>
        <c:overlap val="100"/>
        <c:axId val="81990016"/>
        <c:axId val="81991552"/>
      </c:barChart>
      <c:lineChart>
        <c:grouping val="standard"/>
        <c:ser>
          <c:idx val="2"/>
          <c:order val="2"/>
          <c:tx>
            <c:strRef>
              <c:f>'Executive Summary Tables'!$E$31</c:f>
              <c:strCache>
                <c:ptCount val="1"/>
                <c:pt idx="0">
                  <c:v>LR - National</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cat>
            <c:numRef>
              <c:f>'Executive Summary Tables'!$B$32:$B$38</c:f>
              <c:numCache>
                <c:formatCode>General</c:formatCode>
                <c:ptCount val="7"/>
                <c:pt idx="0">
                  <c:v>2011</c:v>
                </c:pt>
                <c:pt idx="1">
                  <c:v>2012</c:v>
                </c:pt>
                <c:pt idx="2">
                  <c:v>2013</c:v>
                </c:pt>
                <c:pt idx="3">
                  <c:v>2014</c:v>
                </c:pt>
                <c:pt idx="4">
                  <c:v>2015</c:v>
                </c:pt>
                <c:pt idx="5">
                  <c:v>2016</c:v>
                </c:pt>
                <c:pt idx="6">
                  <c:v>2017</c:v>
                </c:pt>
              </c:numCache>
            </c:numRef>
          </c:cat>
          <c:val>
            <c:numRef>
              <c:f>'Executive Summary Tables'!$E$32:$E$38</c:f>
              <c:numCache>
                <c:formatCode>0.0</c:formatCode>
                <c:ptCount val="7"/>
                <c:pt idx="0">
                  <c:v>83</c:v>
                </c:pt>
                <c:pt idx="1">
                  <c:v>86.768320924894681</c:v>
                </c:pt>
                <c:pt idx="2">
                  <c:v>89.613113419770983</c:v>
                </c:pt>
                <c:pt idx="3">
                  <c:v>90.091687958078992</c:v>
                </c:pt>
                <c:pt idx="4">
                  <c:v>92.696275777950888</c:v>
                </c:pt>
                <c:pt idx="5">
                  <c:v>81.788973316141167</c:v>
                </c:pt>
                <c:pt idx="6">
                  <c:v>78.334613980000029</c:v>
                </c:pt>
              </c:numCache>
            </c:numRef>
          </c:val>
          <c:extLst xmlns:c16r2="http://schemas.microsoft.com/office/drawing/2015/06/chart">
            <c:ext xmlns:c16="http://schemas.microsoft.com/office/drawing/2014/chart" uri="{C3380CC4-5D6E-409C-BE32-E72D297353CC}">
              <c16:uniqueId val="{00000002-66C3-4118-B9E8-4CF2C9A003F1}"/>
            </c:ext>
          </c:extLst>
        </c:ser>
        <c:ser>
          <c:idx val="3"/>
          <c:order val="3"/>
          <c:tx>
            <c:strRef>
              <c:f>'Executive Summary Tables'!$F$31</c:f>
              <c:strCache>
                <c:ptCount val="1"/>
                <c:pt idx="0">
                  <c:v>LR - Foreign</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cat>
            <c:numRef>
              <c:f>'Executive Summary Tables'!$B$32:$B$38</c:f>
              <c:numCache>
                <c:formatCode>General</c:formatCode>
                <c:ptCount val="7"/>
                <c:pt idx="0">
                  <c:v>2011</c:v>
                </c:pt>
                <c:pt idx="1">
                  <c:v>2012</c:v>
                </c:pt>
                <c:pt idx="2">
                  <c:v>2013</c:v>
                </c:pt>
                <c:pt idx="3">
                  <c:v>2014</c:v>
                </c:pt>
                <c:pt idx="4">
                  <c:v>2015</c:v>
                </c:pt>
                <c:pt idx="5">
                  <c:v>2016</c:v>
                </c:pt>
                <c:pt idx="6">
                  <c:v>2017</c:v>
                </c:pt>
              </c:numCache>
            </c:numRef>
          </c:cat>
          <c:val>
            <c:numRef>
              <c:f>'Executive Summary Tables'!$F$32:$F$38</c:f>
              <c:numCache>
                <c:formatCode>0.0</c:formatCode>
                <c:ptCount val="7"/>
                <c:pt idx="0">
                  <c:v>71</c:v>
                </c:pt>
                <c:pt idx="1">
                  <c:v>79.079854014159892</c:v>
                </c:pt>
                <c:pt idx="2">
                  <c:v>69.150532616075438</c:v>
                </c:pt>
                <c:pt idx="3">
                  <c:v>79.406859239101905</c:v>
                </c:pt>
                <c:pt idx="4">
                  <c:v>88.921701695699383</c:v>
                </c:pt>
                <c:pt idx="5">
                  <c:v>85.669871153594187</c:v>
                </c:pt>
                <c:pt idx="6">
                  <c:v>109.49919661203596</c:v>
                </c:pt>
              </c:numCache>
            </c:numRef>
          </c:val>
          <c:extLst xmlns:c16r2="http://schemas.microsoft.com/office/drawing/2015/06/chart">
            <c:ext xmlns:c16="http://schemas.microsoft.com/office/drawing/2014/chart" uri="{C3380CC4-5D6E-409C-BE32-E72D297353CC}">
              <c16:uniqueId val="{00000003-66C3-4118-B9E8-4CF2C9A003F1}"/>
            </c:ext>
          </c:extLst>
        </c:ser>
        <c:ser>
          <c:idx val="4"/>
          <c:order val="4"/>
          <c:tx>
            <c:strRef>
              <c:f>'Executive Summary Tables'!$G$31</c:f>
              <c:strCache>
                <c:ptCount val="1"/>
                <c:pt idx="0">
                  <c:v>LR - ALL</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cat>
            <c:numRef>
              <c:f>'Executive Summary Tables'!$B$32:$B$38</c:f>
              <c:numCache>
                <c:formatCode>General</c:formatCode>
                <c:ptCount val="7"/>
                <c:pt idx="0">
                  <c:v>2011</c:v>
                </c:pt>
                <c:pt idx="1">
                  <c:v>2012</c:v>
                </c:pt>
                <c:pt idx="2">
                  <c:v>2013</c:v>
                </c:pt>
                <c:pt idx="3">
                  <c:v>2014</c:v>
                </c:pt>
                <c:pt idx="4">
                  <c:v>2015</c:v>
                </c:pt>
                <c:pt idx="5">
                  <c:v>2016</c:v>
                </c:pt>
                <c:pt idx="6">
                  <c:v>2017</c:v>
                </c:pt>
              </c:numCache>
            </c:numRef>
          </c:cat>
          <c:val>
            <c:numRef>
              <c:f>'Executive Summary Tables'!$G$32:$G$38</c:f>
              <c:numCache>
                <c:formatCode>0.0</c:formatCode>
                <c:ptCount val="7"/>
                <c:pt idx="0">
                  <c:v>81.3</c:v>
                </c:pt>
                <c:pt idx="1">
                  <c:v>85.189374817972507</c:v>
                </c:pt>
                <c:pt idx="2">
                  <c:v>85.142152175103902</c:v>
                </c:pt>
                <c:pt idx="3">
                  <c:v>87.796186852902892</c:v>
                </c:pt>
                <c:pt idx="4">
                  <c:v>91.852114426248903</c:v>
                </c:pt>
                <c:pt idx="5">
                  <c:v>82.228035720956584</c:v>
                </c:pt>
                <c:pt idx="6">
                  <c:v>85.5</c:v>
                </c:pt>
              </c:numCache>
            </c:numRef>
          </c:val>
          <c:extLst xmlns:c16r2="http://schemas.microsoft.com/office/drawing/2015/06/chart">
            <c:ext xmlns:c16="http://schemas.microsoft.com/office/drawing/2014/chart" uri="{C3380CC4-5D6E-409C-BE32-E72D297353CC}">
              <c16:uniqueId val="{00000004-66C3-4118-B9E8-4CF2C9A003F1}"/>
            </c:ext>
          </c:extLst>
        </c:ser>
        <c:dLbls/>
        <c:marker val="1"/>
        <c:axId val="81999744"/>
        <c:axId val="81997824"/>
      </c:lineChart>
      <c:catAx>
        <c:axId val="81990016"/>
        <c:scaling>
          <c:orientation val="minMax"/>
        </c:scaling>
        <c:axPos val="b"/>
        <c:numFmt formatCode="General" sourceLinked="1"/>
        <c:majorTickMark val="none"/>
        <c:tickLblPos val="nextTo"/>
        <c:spPr>
          <a:noFill/>
          <a:ln w="12700">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991552"/>
        <c:crosses val="autoZero"/>
        <c:auto val="1"/>
        <c:lblAlgn val="ctr"/>
        <c:lblOffset val="100"/>
      </c:catAx>
      <c:valAx>
        <c:axId val="81991552"/>
        <c:scaling>
          <c:orientation val="minMax"/>
        </c:scaling>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400"/>
                  <a:t>GWP AED bn</a:t>
                </a:r>
              </a:p>
            </c:rich>
          </c:tx>
          <c:layout/>
          <c:spPr>
            <a:noFill/>
            <a:ln>
              <a:noFill/>
            </a:ln>
            <a:effectLst/>
          </c:spPr>
        </c:title>
        <c:numFmt formatCode="0.0"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1990016"/>
        <c:crosses val="autoZero"/>
        <c:crossBetween val="between"/>
      </c:valAx>
      <c:valAx>
        <c:axId val="81997824"/>
        <c:scaling>
          <c:orientation val="minMax"/>
        </c:scaling>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a:t>Loss Ratio</a:t>
                </a:r>
              </a:p>
            </c:rich>
          </c:tx>
          <c:layout/>
          <c:spPr>
            <a:noFill/>
            <a:ln>
              <a:noFill/>
            </a:ln>
            <a:effectLst/>
          </c:spPr>
        </c:title>
        <c:numFmt formatCode="0.0"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1999744"/>
        <c:crosses val="max"/>
        <c:crossBetween val="between"/>
      </c:valAx>
      <c:catAx>
        <c:axId val="81999744"/>
        <c:scaling>
          <c:orientation val="minMax"/>
        </c:scaling>
        <c:delete val="1"/>
        <c:axPos val="b"/>
        <c:numFmt formatCode="General" sourceLinked="1"/>
        <c:majorTickMark val="none"/>
        <c:tickLblPos val="none"/>
        <c:crossAx val="81997824"/>
        <c:crosses val="autoZero"/>
        <c:auto val="1"/>
        <c:lblAlgn val="ctr"/>
        <c:lblOffset val="100"/>
      </c:catAx>
      <c:spPr>
        <a:noFill/>
        <a:ln>
          <a:noFill/>
        </a:ln>
        <a:effectLst/>
      </c:spPr>
    </c:plotArea>
    <c:legend>
      <c:legendPos val="b"/>
      <c:layout/>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solidFill>
      <a:schemeClr val="bg1"/>
    </a:solidFill>
    <a:ln w="9525">
      <a:noFill/>
      <a:round/>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400">
                <a:solidFill>
                  <a:srgbClr val="4D648D"/>
                </a:solidFill>
                <a:latin typeface="+mj-lt"/>
              </a:rPr>
              <a:t>LOSS RATIO</a:t>
            </a:r>
          </a:p>
        </c:rich>
      </c:tx>
      <c:layout/>
      <c:spPr>
        <a:noFill/>
        <a:ln>
          <a:noFill/>
        </a:ln>
        <a:effectLst/>
      </c:spPr>
    </c:title>
    <c:plotArea>
      <c:layout/>
      <c:barChart>
        <c:barDir val="col"/>
        <c:grouping val="clustered"/>
        <c:ser>
          <c:idx val="2"/>
          <c:order val="0"/>
          <c:tx>
            <c:strRef>
              <c:f>'Loss Ratio'!$C$18</c:f>
              <c:strCache>
                <c:ptCount val="1"/>
                <c:pt idx="0">
                  <c:v>Loss Ratio</c:v>
                </c:pt>
              </c:strCache>
            </c:strRef>
          </c:tx>
          <c:spPr>
            <a:solidFill>
              <a:srgbClr val="4D648D"/>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round/>
                    </a:ln>
                    <a:effectLst/>
                  </c:spPr>
                </c15:leaderLines>
              </c:ext>
            </c:extLst>
          </c:dLbls>
          <c:cat>
            <c:numRef>
              <c:f>'Loss Ratio'!$B$19:$B$25</c:f>
              <c:numCache>
                <c:formatCode>General</c:formatCode>
                <c:ptCount val="7"/>
                <c:pt idx="0">
                  <c:v>2011</c:v>
                </c:pt>
                <c:pt idx="1">
                  <c:v>2012</c:v>
                </c:pt>
                <c:pt idx="2">
                  <c:v>2013</c:v>
                </c:pt>
                <c:pt idx="3">
                  <c:v>2014</c:v>
                </c:pt>
                <c:pt idx="4">
                  <c:v>2015</c:v>
                </c:pt>
                <c:pt idx="5">
                  <c:v>2016</c:v>
                </c:pt>
                <c:pt idx="6">
                  <c:v>2017</c:v>
                </c:pt>
              </c:numCache>
            </c:numRef>
          </c:cat>
          <c:val>
            <c:numRef>
              <c:f>'Loss Ratio'!$C$19:$C$25</c:f>
              <c:numCache>
                <c:formatCode>0.0%</c:formatCode>
                <c:ptCount val="7"/>
                <c:pt idx="0">
                  <c:v>0.81296124194917652</c:v>
                </c:pt>
                <c:pt idx="1">
                  <c:v>0.85189377584574977</c:v>
                </c:pt>
                <c:pt idx="2">
                  <c:v>0.85142150181039777</c:v>
                </c:pt>
                <c:pt idx="3">
                  <c:v>0.87796188509598738</c:v>
                </c:pt>
                <c:pt idx="4">
                  <c:v>0.91852116377643167</c:v>
                </c:pt>
                <c:pt idx="5">
                  <c:v>0.82228035720956594</c:v>
                </c:pt>
                <c:pt idx="6">
                  <c:v>0.85479855756135481</c:v>
                </c:pt>
              </c:numCache>
            </c:numRef>
          </c:val>
          <c:extLst xmlns:c16r2="http://schemas.microsoft.com/office/drawing/2015/06/chart">
            <c:ext xmlns:c16="http://schemas.microsoft.com/office/drawing/2014/chart" uri="{C3380CC4-5D6E-409C-BE32-E72D297353CC}">
              <c16:uniqueId val="{00000000-53D6-461B-8CAA-DE2418CAD1DF}"/>
            </c:ext>
          </c:extLst>
        </c:ser>
        <c:dLbls>
          <c:showVal val="1"/>
        </c:dLbls>
        <c:gapWidth val="100"/>
        <c:overlap val="-24"/>
        <c:axId val="82025088"/>
        <c:axId val="82027264"/>
      </c:barChart>
      <c:catAx>
        <c:axId val="82025088"/>
        <c:scaling>
          <c:orientation val="minMax"/>
        </c:scaling>
        <c:axPos val="b"/>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a:t>YEAR</a:t>
                </a:r>
              </a:p>
            </c:rich>
          </c:tx>
          <c:layout/>
          <c:spPr>
            <a:noFill/>
            <a:ln>
              <a:noFill/>
            </a:ln>
            <a:effectLst/>
          </c:spPr>
        </c:title>
        <c:numFmt formatCode="General" sourceLinked="1"/>
        <c:majorTickMark val="none"/>
        <c:tickLblPos val="nextTo"/>
        <c:spPr>
          <a:noFill/>
          <a:ln w="12700">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2027264"/>
        <c:crosses val="autoZero"/>
        <c:auto val="1"/>
        <c:lblAlgn val="ctr"/>
        <c:lblOffset val="100"/>
      </c:catAx>
      <c:valAx>
        <c:axId val="82027264"/>
        <c:scaling>
          <c:orientation val="minMax"/>
        </c:scaling>
        <c:axPos val="l"/>
        <c:numFmt formatCode="0.0%"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2025088"/>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solidFill>
      <a:schemeClr val="bg1"/>
    </a:solidFill>
    <a:ln w="9525">
      <a:noFill/>
      <a:round/>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round/>
      </a:ln>
    </cs:spPr>
  </cs:dropLine>
  <cs:errorBar>
    <cs:lnRef idx="0"/>
    <cs:fillRef idx="0"/>
    <cs:effectRef idx="0"/>
    <cs:fontRef idx="minor">
      <a:schemeClr val="tx1"/>
    </cs:fontRef>
    <cs:spPr>
      <a:ln w="9525">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a:solidFill>
          <a:schemeClr val="tx1">
            <a:lumMod val="15000"/>
            <a:lumOff val="85000"/>
          </a:schemeClr>
        </a:solidFill>
        <a:round/>
      </a:ln>
    </cs:spPr>
  </cs:gridlineMajor>
  <cs:gridlineMinor>
    <cs:lnRef idx="0"/>
    <cs:fillRef idx="0"/>
    <cs:effectRef idx="0"/>
    <cs:fontRef idx="minor">
      <a:schemeClr val="tx1"/>
    </cs:fontRef>
    <cs:spPr>
      <a:ln w="9525">
        <a:solidFill>
          <a:schemeClr val="tx1">
            <a:lumMod val="5000"/>
            <a:lumOff val="95000"/>
          </a:schemeClr>
        </a:solidFill>
        <a:round/>
      </a:ln>
    </cs:spPr>
  </cs:gridlineMinor>
  <cs:hiLoLine>
    <cs:lnRef idx="0"/>
    <cs:fillRef idx="0"/>
    <cs:effectRef idx="0"/>
    <cs:fontRef idx="minor">
      <a:schemeClr val="tx1"/>
    </cs:fontRef>
    <cs:spPr>
      <a:ln w="9525">
        <a:solidFill>
          <a:schemeClr val="tx1">
            <a:lumMod val="75000"/>
            <a:lumOff val="25000"/>
          </a:schemeClr>
        </a:solidFill>
        <a:round/>
      </a:ln>
    </cs:spPr>
  </cs:hiLoLine>
  <cs:leaderLine>
    <cs:lnRef idx="0"/>
    <cs:fillRef idx="0"/>
    <cs:effectRef idx="0"/>
    <cs:fontRef idx="minor">
      <a:schemeClr val="tx1"/>
    </cs:fontRef>
    <cs:spPr>
      <a:ln w="9525">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a:solidFill>
          <a:schemeClr val="tx1">
            <a:lumMod val="15000"/>
            <a:lumOff val="85000"/>
          </a:schemeClr>
        </a:solidFill>
        <a:round/>
      </a:ln>
    </cs:spPr>
    <cs:defRPr sz="900" kern="1200"/>
  </cs:seriesAxis>
  <cs:seriesLine>
    <cs:lnRef idx="0"/>
    <cs:fillRef idx="0"/>
    <cs:effectRef idx="0"/>
    <cs:fontRef idx="minor">
      <a:schemeClr val="tx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round/>
      </a:ln>
    </cs:spPr>
  </cs:dropLine>
  <cs:errorBar>
    <cs:lnRef idx="0"/>
    <cs:fillRef idx="0"/>
    <cs:effectRef idx="0"/>
    <cs:fontRef idx="minor">
      <a:schemeClr val="tx1"/>
    </cs:fontRef>
    <cs:spPr>
      <a:ln w="9525">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a:solidFill>
          <a:schemeClr val="tx1">
            <a:lumMod val="15000"/>
            <a:lumOff val="85000"/>
          </a:schemeClr>
        </a:solidFill>
        <a:round/>
      </a:ln>
    </cs:spPr>
  </cs:gridlineMajor>
  <cs:gridlineMinor>
    <cs:lnRef idx="0"/>
    <cs:fillRef idx="0"/>
    <cs:effectRef idx="0"/>
    <cs:fontRef idx="minor">
      <a:schemeClr val="tx1"/>
    </cs:fontRef>
    <cs:spPr>
      <a:ln w="9525">
        <a:solidFill>
          <a:schemeClr val="tx1">
            <a:lumMod val="5000"/>
            <a:lumOff val="95000"/>
          </a:schemeClr>
        </a:solidFill>
        <a:round/>
      </a:ln>
    </cs:spPr>
  </cs:gridlineMinor>
  <cs:hiLoLine>
    <cs:lnRef idx="0"/>
    <cs:fillRef idx="0"/>
    <cs:effectRef idx="0"/>
    <cs:fontRef idx="minor">
      <a:schemeClr val="tx1"/>
    </cs:fontRef>
    <cs:spPr>
      <a:ln w="9525">
        <a:solidFill>
          <a:schemeClr val="tx1">
            <a:lumMod val="75000"/>
            <a:lumOff val="25000"/>
          </a:schemeClr>
        </a:solidFill>
        <a:round/>
      </a:ln>
    </cs:spPr>
  </cs:hiLoLine>
  <cs:leaderLine>
    <cs:lnRef idx="0"/>
    <cs:fillRef idx="0"/>
    <cs:effectRef idx="0"/>
    <cs:fontRef idx="minor">
      <a:schemeClr val="tx1"/>
    </cs:fontRef>
    <cs:spPr>
      <a:ln w="9525">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a:solidFill>
          <a:schemeClr val="tx1">
            <a:lumMod val="15000"/>
            <a:lumOff val="85000"/>
          </a:schemeClr>
        </a:solidFill>
        <a:round/>
      </a:ln>
    </cs:spPr>
    <cs:defRPr sz="900" kern="1200"/>
  </cs:seriesAxis>
  <cs:seriesLine>
    <cs:lnRef idx="0"/>
    <cs:fillRef idx="0"/>
    <cs:effectRef idx="0"/>
    <cs:fontRef idx="minor">
      <a:schemeClr val="tx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209235-1056-4D77-A4D6-304FA62BA51C}"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ru-RU"/>
        </a:p>
      </dgm:t>
    </dgm:pt>
    <dgm:pt modelId="{334E0D7A-66E2-46BA-A5FB-6B9D57D74DCB}">
      <dgm:prSet phldrT="[Текст]" custT="1"/>
      <dgm:spPr/>
      <dgm:t>
        <a:bodyPr/>
        <a:lstStyle/>
        <a:p>
          <a:r>
            <a:rPr lang="en-US" sz="1400" dirty="0">
              <a:latin typeface="Century Gothic" panose="020B0502020202020204" pitchFamily="34" charset="0"/>
              <a:cs typeface="Arial" panose="020B0604020202020204" pitchFamily="34" charset="0"/>
            </a:rPr>
            <a:t>The World health report 2010 estimated that about 20-40% of all health sector resources are wasted and highlighted health care leakages-waste, corruption and fraud-as the ninth leading source of inefficiency of health systems. </a:t>
          </a:r>
          <a:endParaRPr lang="ru-RU" sz="1400" dirty="0">
            <a:latin typeface="Century Gothic" panose="020B0502020202020204" pitchFamily="34" charset="0"/>
          </a:endParaRPr>
        </a:p>
      </dgm:t>
    </dgm:pt>
    <dgm:pt modelId="{A0FA00E2-4FA0-43B8-8605-66E9C82A3262}" type="parTrans" cxnId="{5892A741-1558-4752-9A5F-D2BDB9E18BCA}">
      <dgm:prSet/>
      <dgm:spPr/>
      <dgm:t>
        <a:bodyPr/>
        <a:lstStyle/>
        <a:p>
          <a:endParaRPr lang="ru-RU"/>
        </a:p>
      </dgm:t>
    </dgm:pt>
    <dgm:pt modelId="{A32B0037-33B7-456F-9D98-E0E1DFF6480C}" type="sibTrans" cxnId="{5892A741-1558-4752-9A5F-D2BDB9E18BCA}">
      <dgm:prSet/>
      <dgm:spPr/>
      <dgm:t>
        <a:bodyPr/>
        <a:lstStyle/>
        <a:p>
          <a:endParaRPr lang="ru-RU"/>
        </a:p>
      </dgm:t>
    </dgm:pt>
    <dgm:pt modelId="{CE5CC422-F276-4139-9137-99A5A4A3DA20}">
      <dgm:prSet phldrT="[Текст]" custT="1"/>
      <dgm:spPr/>
      <dgm:t>
        <a:bodyPr/>
        <a:lstStyle/>
        <a:p>
          <a:r>
            <a:rPr lang="en-US" sz="1400" dirty="0">
              <a:latin typeface="Century Gothic" panose="020B0502020202020204" pitchFamily="34" charset="0"/>
            </a:rPr>
            <a:t>The UAE is ranked 10th on a global list of efficient </a:t>
          </a:r>
        </a:p>
        <a:p>
          <a:r>
            <a:rPr lang="en-US" sz="1400" dirty="0">
              <a:latin typeface="Century Gothic" panose="020B0502020202020204" pitchFamily="34" charset="0"/>
            </a:rPr>
            <a:t>health care.</a:t>
          </a:r>
          <a:endParaRPr lang="ru-RU" sz="1400" dirty="0">
            <a:latin typeface="Century Gothic" panose="020B0502020202020204" pitchFamily="34" charset="0"/>
          </a:endParaRPr>
        </a:p>
      </dgm:t>
    </dgm:pt>
    <dgm:pt modelId="{430619D1-9CD4-4127-A020-28A00D4FF102}" type="parTrans" cxnId="{F9E9BE24-1269-4448-9621-CC7A93B0C58A}">
      <dgm:prSet/>
      <dgm:spPr/>
      <dgm:t>
        <a:bodyPr/>
        <a:lstStyle/>
        <a:p>
          <a:endParaRPr lang="ru-RU"/>
        </a:p>
      </dgm:t>
    </dgm:pt>
    <dgm:pt modelId="{5EA7671E-7217-4A74-867A-62C41602818E}" type="sibTrans" cxnId="{F9E9BE24-1269-4448-9621-CC7A93B0C58A}">
      <dgm:prSet/>
      <dgm:spPr/>
      <dgm:t>
        <a:bodyPr/>
        <a:lstStyle/>
        <a:p>
          <a:endParaRPr lang="ru-RU"/>
        </a:p>
      </dgm:t>
    </dgm:pt>
    <dgm:pt modelId="{D01EA0F5-C4C1-4D9A-B5D4-B11F849B2660}">
      <dgm:prSet phldrT="[Текст]" custT="1"/>
      <dgm:spPr/>
      <dgm:t>
        <a:bodyPr/>
        <a:lstStyle/>
        <a:p>
          <a:r>
            <a:rPr lang="en-US" sz="1400" dirty="0">
              <a:latin typeface="Century Gothic" panose="020B0502020202020204" pitchFamily="34" charset="0"/>
            </a:rPr>
            <a:t>The exact rates of claims fraud, waste and abuse are difficult to determine but recent figures from regional industry and regulatory bodies suggests that ‘figures allude to the notion that as much as </a:t>
          </a:r>
          <a:r>
            <a:rPr lang="en-US" sz="1400" b="1" dirty="0">
              <a:latin typeface="Century Gothic" panose="020B0502020202020204" pitchFamily="34" charset="0"/>
            </a:rPr>
            <a:t>10%</a:t>
          </a:r>
          <a:r>
            <a:rPr lang="en-US" sz="1400" dirty="0">
              <a:latin typeface="Century Gothic" panose="020B0502020202020204" pitchFamily="34" charset="0"/>
            </a:rPr>
            <a:t> of claims are fraudulent and as little as </a:t>
          </a:r>
          <a:r>
            <a:rPr lang="en-US" sz="1400" b="1" dirty="0">
              <a:latin typeface="Century Gothic" panose="020B0502020202020204" pitchFamily="34" charset="0"/>
            </a:rPr>
            <a:t>20</a:t>
          </a:r>
          <a:r>
            <a:rPr lang="en-US" sz="1400" dirty="0">
              <a:latin typeface="Century Gothic" panose="020B0502020202020204" pitchFamily="34" charset="0"/>
            </a:rPr>
            <a:t>% of these are detected’, and global figures range from 5 % to 15 %</a:t>
          </a:r>
          <a:endParaRPr lang="ru-RU" sz="1400" dirty="0">
            <a:latin typeface="Century Gothic" panose="020B0502020202020204" pitchFamily="34" charset="0"/>
          </a:endParaRPr>
        </a:p>
      </dgm:t>
    </dgm:pt>
    <dgm:pt modelId="{96F539FD-6D00-4FDF-BD2B-E5791D055E1B}" type="parTrans" cxnId="{277011E1-E3CA-40C6-8B15-BB09CE585D77}">
      <dgm:prSet/>
      <dgm:spPr/>
      <dgm:t>
        <a:bodyPr/>
        <a:lstStyle/>
        <a:p>
          <a:endParaRPr lang="ru-RU"/>
        </a:p>
      </dgm:t>
    </dgm:pt>
    <dgm:pt modelId="{DB842EC1-FEC8-4337-AADF-09A71E951228}" type="sibTrans" cxnId="{277011E1-E3CA-40C6-8B15-BB09CE585D77}">
      <dgm:prSet/>
      <dgm:spPr/>
      <dgm:t>
        <a:bodyPr/>
        <a:lstStyle/>
        <a:p>
          <a:endParaRPr lang="ru-RU"/>
        </a:p>
      </dgm:t>
    </dgm:pt>
    <dgm:pt modelId="{DED8B089-A1C0-41EE-933C-4B7825926596}" type="pres">
      <dgm:prSet presAssocID="{3D209235-1056-4D77-A4D6-304FA62BA51C}" presName="linear" presStyleCnt="0">
        <dgm:presLayoutVars>
          <dgm:dir/>
          <dgm:animLvl val="lvl"/>
          <dgm:resizeHandles val="exact"/>
        </dgm:presLayoutVars>
      </dgm:prSet>
      <dgm:spPr/>
      <dgm:t>
        <a:bodyPr/>
        <a:lstStyle/>
        <a:p>
          <a:endParaRPr lang="en-US"/>
        </a:p>
      </dgm:t>
    </dgm:pt>
    <dgm:pt modelId="{AF4B654C-AFF5-4C27-B13B-7B603DEEF551}" type="pres">
      <dgm:prSet presAssocID="{334E0D7A-66E2-46BA-A5FB-6B9D57D74DCB}" presName="parentLin" presStyleCnt="0"/>
      <dgm:spPr/>
    </dgm:pt>
    <dgm:pt modelId="{94F15719-8B92-4A26-855D-C1F1858B1997}" type="pres">
      <dgm:prSet presAssocID="{334E0D7A-66E2-46BA-A5FB-6B9D57D74DCB}" presName="parentLeftMargin" presStyleLbl="node1" presStyleIdx="0" presStyleCnt="3"/>
      <dgm:spPr/>
      <dgm:t>
        <a:bodyPr/>
        <a:lstStyle/>
        <a:p>
          <a:endParaRPr lang="en-US"/>
        </a:p>
      </dgm:t>
    </dgm:pt>
    <dgm:pt modelId="{93D1274C-A9A2-4973-A409-83A725D5217E}" type="pres">
      <dgm:prSet presAssocID="{334E0D7A-66E2-46BA-A5FB-6B9D57D74DCB}" presName="parentText" presStyleLbl="node1" presStyleIdx="0" presStyleCnt="3" custScaleX="117164" custScaleY="172775">
        <dgm:presLayoutVars>
          <dgm:chMax val="0"/>
          <dgm:bulletEnabled val="1"/>
        </dgm:presLayoutVars>
      </dgm:prSet>
      <dgm:spPr/>
      <dgm:t>
        <a:bodyPr/>
        <a:lstStyle/>
        <a:p>
          <a:endParaRPr lang="en-US"/>
        </a:p>
      </dgm:t>
    </dgm:pt>
    <dgm:pt modelId="{FEFA93F5-12BE-43D9-B06F-ADB9A62B4716}" type="pres">
      <dgm:prSet presAssocID="{334E0D7A-66E2-46BA-A5FB-6B9D57D74DCB}" presName="negativeSpace" presStyleCnt="0"/>
      <dgm:spPr/>
    </dgm:pt>
    <dgm:pt modelId="{1445F342-A403-403D-921A-5F74C2380A77}" type="pres">
      <dgm:prSet presAssocID="{334E0D7A-66E2-46BA-A5FB-6B9D57D74DCB}" presName="childText" presStyleLbl="conFgAcc1" presStyleIdx="0" presStyleCnt="3">
        <dgm:presLayoutVars>
          <dgm:bulletEnabled val="1"/>
        </dgm:presLayoutVars>
      </dgm:prSet>
      <dgm:spPr/>
    </dgm:pt>
    <dgm:pt modelId="{89B0FE4F-359F-46BB-A087-AD311BEB3C37}" type="pres">
      <dgm:prSet presAssocID="{A32B0037-33B7-456F-9D98-E0E1DFF6480C}" presName="spaceBetweenRectangles" presStyleCnt="0"/>
      <dgm:spPr/>
    </dgm:pt>
    <dgm:pt modelId="{2B359B69-5100-4D67-B07D-370A2B4C8745}" type="pres">
      <dgm:prSet presAssocID="{CE5CC422-F276-4139-9137-99A5A4A3DA20}" presName="parentLin" presStyleCnt="0"/>
      <dgm:spPr/>
    </dgm:pt>
    <dgm:pt modelId="{26D27500-4C10-4C27-8216-A84592792D12}" type="pres">
      <dgm:prSet presAssocID="{CE5CC422-F276-4139-9137-99A5A4A3DA20}" presName="parentLeftMargin" presStyleLbl="node1" presStyleIdx="0" presStyleCnt="3"/>
      <dgm:spPr/>
      <dgm:t>
        <a:bodyPr/>
        <a:lstStyle/>
        <a:p>
          <a:endParaRPr lang="en-US"/>
        </a:p>
      </dgm:t>
    </dgm:pt>
    <dgm:pt modelId="{B7654717-0B01-4C06-81FC-916BF6CA0462}" type="pres">
      <dgm:prSet presAssocID="{CE5CC422-F276-4139-9137-99A5A4A3DA20}" presName="parentText" presStyleLbl="node1" presStyleIdx="1" presStyleCnt="3" custScaleX="117164" custScaleY="172775">
        <dgm:presLayoutVars>
          <dgm:chMax val="0"/>
          <dgm:bulletEnabled val="1"/>
        </dgm:presLayoutVars>
      </dgm:prSet>
      <dgm:spPr/>
      <dgm:t>
        <a:bodyPr/>
        <a:lstStyle/>
        <a:p>
          <a:endParaRPr lang="en-US"/>
        </a:p>
      </dgm:t>
    </dgm:pt>
    <dgm:pt modelId="{1D2C6E72-5C48-4E39-BBB4-CE711A99FB5A}" type="pres">
      <dgm:prSet presAssocID="{CE5CC422-F276-4139-9137-99A5A4A3DA20}" presName="negativeSpace" presStyleCnt="0"/>
      <dgm:spPr/>
    </dgm:pt>
    <dgm:pt modelId="{41EED642-5F17-410A-927B-FFAEF0C36ABE}" type="pres">
      <dgm:prSet presAssocID="{CE5CC422-F276-4139-9137-99A5A4A3DA20}" presName="childText" presStyleLbl="conFgAcc1" presStyleIdx="1" presStyleCnt="3">
        <dgm:presLayoutVars>
          <dgm:bulletEnabled val="1"/>
        </dgm:presLayoutVars>
      </dgm:prSet>
      <dgm:spPr/>
    </dgm:pt>
    <dgm:pt modelId="{18967C34-87CF-4187-B1D0-50718C13DC7B}" type="pres">
      <dgm:prSet presAssocID="{5EA7671E-7217-4A74-867A-62C41602818E}" presName="spaceBetweenRectangles" presStyleCnt="0"/>
      <dgm:spPr/>
    </dgm:pt>
    <dgm:pt modelId="{2D668263-8D79-4C27-84BC-8CA253E77AA2}" type="pres">
      <dgm:prSet presAssocID="{D01EA0F5-C4C1-4D9A-B5D4-B11F849B2660}" presName="parentLin" presStyleCnt="0"/>
      <dgm:spPr/>
    </dgm:pt>
    <dgm:pt modelId="{FC223C3A-BBAA-4872-8638-C84396E5051B}" type="pres">
      <dgm:prSet presAssocID="{D01EA0F5-C4C1-4D9A-B5D4-B11F849B2660}" presName="parentLeftMargin" presStyleLbl="node1" presStyleIdx="1" presStyleCnt="3"/>
      <dgm:spPr/>
      <dgm:t>
        <a:bodyPr/>
        <a:lstStyle/>
        <a:p>
          <a:endParaRPr lang="en-US"/>
        </a:p>
      </dgm:t>
    </dgm:pt>
    <dgm:pt modelId="{E7486C98-67C1-49C1-A740-09233C31C44D}" type="pres">
      <dgm:prSet presAssocID="{D01EA0F5-C4C1-4D9A-B5D4-B11F849B2660}" presName="parentText" presStyleLbl="node1" presStyleIdx="2" presStyleCnt="3" custScaleX="117164" custScaleY="172775">
        <dgm:presLayoutVars>
          <dgm:chMax val="0"/>
          <dgm:bulletEnabled val="1"/>
        </dgm:presLayoutVars>
      </dgm:prSet>
      <dgm:spPr/>
      <dgm:t>
        <a:bodyPr/>
        <a:lstStyle/>
        <a:p>
          <a:endParaRPr lang="en-US"/>
        </a:p>
      </dgm:t>
    </dgm:pt>
    <dgm:pt modelId="{660C79C3-6CB7-465C-A8F8-D8016EC75B3B}" type="pres">
      <dgm:prSet presAssocID="{D01EA0F5-C4C1-4D9A-B5D4-B11F849B2660}" presName="negativeSpace" presStyleCnt="0"/>
      <dgm:spPr/>
    </dgm:pt>
    <dgm:pt modelId="{8EAB37F4-9333-4776-8555-F0E72D7C058A}" type="pres">
      <dgm:prSet presAssocID="{D01EA0F5-C4C1-4D9A-B5D4-B11F849B2660}" presName="childText" presStyleLbl="conFgAcc1" presStyleIdx="2" presStyleCnt="3">
        <dgm:presLayoutVars>
          <dgm:bulletEnabled val="1"/>
        </dgm:presLayoutVars>
      </dgm:prSet>
      <dgm:spPr/>
    </dgm:pt>
  </dgm:ptLst>
  <dgm:cxnLst>
    <dgm:cxn modelId="{277011E1-E3CA-40C6-8B15-BB09CE585D77}" srcId="{3D209235-1056-4D77-A4D6-304FA62BA51C}" destId="{D01EA0F5-C4C1-4D9A-B5D4-B11F849B2660}" srcOrd="2" destOrd="0" parTransId="{96F539FD-6D00-4FDF-BD2B-E5791D055E1B}" sibTransId="{DB842EC1-FEC8-4337-AADF-09A71E951228}"/>
    <dgm:cxn modelId="{C404202B-9D21-43CE-AFE2-731B57722E6A}" type="presOf" srcId="{D01EA0F5-C4C1-4D9A-B5D4-B11F849B2660}" destId="{E7486C98-67C1-49C1-A740-09233C31C44D}" srcOrd="1" destOrd="0" presId="urn:microsoft.com/office/officeart/2005/8/layout/list1"/>
    <dgm:cxn modelId="{48E7C6E0-D619-45F7-901B-D0393A141548}" type="presOf" srcId="{D01EA0F5-C4C1-4D9A-B5D4-B11F849B2660}" destId="{FC223C3A-BBAA-4872-8638-C84396E5051B}" srcOrd="0" destOrd="0" presId="urn:microsoft.com/office/officeart/2005/8/layout/list1"/>
    <dgm:cxn modelId="{A16BC49B-3853-4C1E-B24B-7A35256D7411}" type="presOf" srcId="{334E0D7A-66E2-46BA-A5FB-6B9D57D74DCB}" destId="{94F15719-8B92-4A26-855D-C1F1858B1997}" srcOrd="0" destOrd="0" presId="urn:microsoft.com/office/officeart/2005/8/layout/list1"/>
    <dgm:cxn modelId="{0C98ED09-9345-4F3E-8F7F-A014600F357E}" type="presOf" srcId="{CE5CC422-F276-4139-9137-99A5A4A3DA20}" destId="{B7654717-0B01-4C06-81FC-916BF6CA0462}" srcOrd="1" destOrd="0" presId="urn:microsoft.com/office/officeart/2005/8/layout/list1"/>
    <dgm:cxn modelId="{11BF45DB-BB6F-4858-93DA-AA0B7749D9C5}" type="presOf" srcId="{3D209235-1056-4D77-A4D6-304FA62BA51C}" destId="{DED8B089-A1C0-41EE-933C-4B7825926596}" srcOrd="0" destOrd="0" presId="urn:microsoft.com/office/officeart/2005/8/layout/list1"/>
    <dgm:cxn modelId="{F9E9BE24-1269-4448-9621-CC7A93B0C58A}" srcId="{3D209235-1056-4D77-A4D6-304FA62BA51C}" destId="{CE5CC422-F276-4139-9137-99A5A4A3DA20}" srcOrd="1" destOrd="0" parTransId="{430619D1-9CD4-4127-A020-28A00D4FF102}" sibTransId="{5EA7671E-7217-4A74-867A-62C41602818E}"/>
    <dgm:cxn modelId="{5892A741-1558-4752-9A5F-D2BDB9E18BCA}" srcId="{3D209235-1056-4D77-A4D6-304FA62BA51C}" destId="{334E0D7A-66E2-46BA-A5FB-6B9D57D74DCB}" srcOrd="0" destOrd="0" parTransId="{A0FA00E2-4FA0-43B8-8605-66E9C82A3262}" sibTransId="{A32B0037-33B7-456F-9D98-E0E1DFF6480C}"/>
    <dgm:cxn modelId="{189EE71D-FDA5-496F-A342-E52AE46D6532}" type="presOf" srcId="{CE5CC422-F276-4139-9137-99A5A4A3DA20}" destId="{26D27500-4C10-4C27-8216-A84592792D12}" srcOrd="0" destOrd="0" presId="urn:microsoft.com/office/officeart/2005/8/layout/list1"/>
    <dgm:cxn modelId="{A680B850-267E-4055-A8E5-0CA4878E1170}" type="presOf" srcId="{334E0D7A-66E2-46BA-A5FB-6B9D57D74DCB}" destId="{93D1274C-A9A2-4973-A409-83A725D5217E}" srcOrd="1" destOrd="0" presId="urn:microsoft.com/office/officeart/2005/8/layout/list1"/>
    <dgm:cxn modelId="{A6BAFD90-20E3-45B3-9E7E-189E635F3083}" type="presParOf" srcId="{DED8B089-A1C0-41EE-933C-4B7825926596}" destId="{AF4B654C-AFF5-4C27-B13B-7B603DEEF551}" srcOrd="0" destOrd="0" presId="urn:microsoft.com/office/officeart/2005/8/layout/list1"/>
    <dgm:cxn modelId="{976DDBDC-AA23-49E9-9F1A-23D1DAC5F944}" type="presParOf" srcId="{AF4B654C-AFF5-4C27-B13B-7B603DEEF551}" destId="{94F15719-8B92-4A26-855D-C1F1858B1997}" srcOrd="0" destOrd="0" presId="urn:microsoft.com/office/officeart/2005/8/layout/list1"/>
    <dgm:cxn modelId="{00DB2809-145C-4A11-9B29-72EADD049758}" type="presParOf" srcId="{AF4B654C-AFF5-4C27-B13B-7B603DEEF551}" destId="{93D1274C-A9A2-4973-A409-83A725D5217E}" srcOrd="1" destOrd="0" presId="urn:microsoft.com/office/officeart/2005/8/layout/list1"/>
    <dgm:cxn modelId="{A8FC24C9-4E78-408B-9884-9035E8B49F30}" type="presParOf" srcId="{DED8B089-A1C0-41EE-933C-4B7825926596}" destId="{FEFA93F5-12BE-43D9-B06F-ADB9A62B4716}" srcOrd="1" destOrd="0" presId="urn:microsoft.com/office/officeart/2005/8/layout/list1"/>
    <dgm:cxn modelId="{80586237-2593-4607-B88E-7B766D5103BB}" type="presParOf" srcId="{DED8B089-A1C0-41EE-933C-4B7825926596}" destId="{1445F342-A403-403D-921A-5F74C2380A77}" srcOrd="2" destOrd="0" presId="urn:microsoft.com/office/officeart/2005/8/layout/list1"/>
    <dgm:cxn modelId="{3C082659-B150-404D-98E1-A91AECE29AC3}" type="presParOf" srcId="{DED8B089-A1C0-41EE-933C-4B7825926596}" destId="{89B0FE4F-359F-46BB-A087-AD311BEB3C37}" srcOrd="3" destOrd="0" presId="urn:microsoft.com/office/officeart/2005/8/layout/list1"/>
    <dgm:cxn modelId="{334A4B25-4CCF-4789-A86E-DEAB74A2DAAD}" type="presParOf" srcId="{DED8B089-A1C0-41EE-933C-4B7825926596}" destId="{2B359B69-5100-4D67-B07D-370A2B4C8745}" srcOrd="4" destOrd="0" presId="urn:microsoft.com/office/officeart/2005/8/layout/list1"/>
    <dgm:cxn modelId="{9C5C51DE-96E0-4209-AFF5-6C512E4D4B59}" type="presParOf" srcId="{2B359B69-5100-4D67-B07D-370A2B4C8745}" destId="{26D27500-4C10-4C27-8216-A84592792D12}" srcOrd="0" destOrd="0" presId="urn:microsoft.com/office/officeart/2005/8/layout/list1"/>
    <dgm:cxn modelId="{C2530363-3864-4B30-9A48-368232554A12}" type="presParOf" srcId="{2B359B69-5100-4D67-B07D-370A2B4C8745}" destId="{B7654717-0B01-4C06-81FC-916BF6CA0462}" srcOrd="1" destOrd="0" presId="urn:microsoft.com/office/officeart/2005/8/layout/list1"/>
    <dgm:cxn modelId="{AE4BB6CC-D9FE-41D7-BB4C-A0CC5DF223FE}" type="presParOf" srcId="{DED8B089-A1C0-41EE-933C-4B7825926596}" destId="{1D2C6E72-5C48-4E39-BBB4-CE711A99FB5A}" srcOrd="5" destOrd="0" presId="urn:microsoft.com/office/officeart/2005/8/layout/list1"/>
    <dgm:cxn modelId="{B3730AAA-594B-4423-92C7-8A405923C9D1}" type="presParOf" srcId="{DED8B089-A1C0-41EE-933C-4B7825926596}" destId="{41EED642-5F17-410A-927B-FFAEF0C36ABE}" srcOrd="6" destOrd="0" presId="urn:microsoft.com/office/officeart/2005/8/layout/list1"/>
    <dgm:cxn modelId="{957DF8A0-659F-484C-BAFC-CDC07CE7E75B}" type="presParOf" srcId="{DED8B089-A1C0-41EE-933C-4B7825926596}" destId="{18967C34-87CF-4187-B1D0-50718C13DC7B}" srcOrd="7" destOrd="0" presId="urn:microsoft.com/office/officeart/2005/8/layout/list1"/>
    <dgm:cxn modelId="{540E4A46-F58B-467B-942F-D1C520807E0E}" type="presParOf" srcId="{DED8B089-A1C0-41EE-933C-4B7825926596}" destId="{2D668263-8D79-4C27-84BC-8CA253E77AA2}" srcOrd="8" destOrd="0" presId="urn:microsoft.com/office/officeart/2005/8/layout/list1"/>
    <dgm:cxn modelId="{4E83D91F-B4E5-4DC5-9A3A-C2C381A62854}" type="presParOf" srcId="{2D668263-8D79-4C27-84BC-8CA253E77AA2}" destId="{FC223C3A-BBAA-4872-8638-C84396E5051B}" srcOrd="0" destOrd="0" presId="urn:microsoft.com/office/officeart/2005/8/layout/list1"/>
    <dgm:cxn modelId="{1AAFAD6D-EA89-43ED-9D8A-35ED1FFE38C5}" type="presParOf" srcId="{2D668263-8D79-4C27-84BC-8CA253E77AA2}" destId="{E7486C98-67C1-49C1-A740-09233C31C44D}" srcOrd="1" destOrd="0" presId="urn:microsoft.com/office/officeart/2005/8/layout/list1"/>
    <dgm:cxn modelId="{11F223B1-87D2-45B1-A1E1-8045C64DC1B1}" type="presParOf" srcId="{DED8B089-A1C0-41EE-933C-4B7825926596}" destId="{660C79C3-6CB7-465C-A8F8-D8016EC75B3B}" srcOrd="9" destOrd="0" presId="urn:microsoft.com/office/officeart/2005/8/layout/list1"/>
    <dgm:cxn modelId="{A910A532-D23D-4310-BB77-04BB849922A2}" type="presParOf" srcId="{DED8B089-A1C0-41EE-933C-4B7825926596}" destId="{8EAB37F4-9333-4776-8555-F0E72D7C058A}"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836D6F-D724-48D2-BF17-BD2381451754}" type="doc">
      <dgm:prSet loTypeId="urn:microsoft.com/office/officeart/2005/8/layout/default#1" loCatId="list" qsTypeId="urn:microsoft.com/office/officeart/2005/8/quickstyle/simple3" qsCatId="simple" csTypeId="urn:microsoft.com/office/officeart/2005/8/colors/accent1_2" csCatId="accent1" phldr="1"/>
      <dgm:spPr/>
      <dgm:t>
        <a:bodyPr/>
        <a:lstStyle/>
        <a:p>
          <a:endParaRPr lang="ru-RU"/>
        </a:p>
      </dgm:t>
    </dgm:pt>
    <dgm:pt modelId="{D39C9C7E-6269-4558-A819-A169D25ACEE2}">
      <dgm:prSet phldrT="[Текст]" custT="1"/>
      <dgm:spPr/>
      <dgm:t>
        <a:bodyPr/>
        <a:lstStyle/>
        <a:p>
          <a:r>
            <a:rPr lang="en-GB" sz="1600" dirty="0">
              <a:solidFill>
                <a:srgbClr val="264875"/>
              </a:solidFill>
              <a:latin typeface="Century Gothic" panose="020B0502020202020204" pitchFamily="34" charset="0"/>
              <a:cs typeface="Arial" panose="020B0604020202020204" pitchFamily="34" charset="0"/>
            </a:rPr>
            <a:t>Members/Patient</a:t>
          </a:r>
          <a:endParaRPr lang="ru-RU" sz="1600" dirty="0">
            <a:solidFill>
              <a:srgbClr val="264875"/>
            </a:solidFill>
            <a:latin typeface="Century Gothic" panose="020B0502020202020204" pitchFamily="34" charset="0"/>
          </a:endParaRPr>
        </a:p>
      </dgm:t>
    </dgm:pt>
    <dgm:pt modelId="{AB8436B5-2662-4AFD-9A6C-588BDE6C4667}" type="parTrans" cxnId="{AE6A81B0-C415-4D7C-B619-49FA8AF512A7}">
      <dgm:prSet/>
      <dgm:spPr/>
      <dgm:t>
        <a:bodyPr/>
        <a:lstStyle/>
        <a:p>
          <a:endParaRPr lang="ru-RU"/>
        </a:p>
      </dgm:t>
    </dgm:pt>
    <dgm:pt modelId="{090CD4FE-6964-4B2F-B3B7-FDBE162A558D}" type="sibTrans" cxnId="{AE6A81B0-C415-4D7C-B619-49FA8AF512A7}">
      <dgm:prSet/>
      <dgm:spPr/>
      <dgm:t>
        <a:bodyPr/>
        <a:lstStyle/>
        <a:p>
          <a:endParaRPr lang="ru-RU"/>
        </a:p>
      </dgm:t>
    </dgm:pt>
    <dgm:pt modelId="{A44F2896-A00F-4F78-91E6-3923823DCCEF}">
      <dgm:prSet phldrT="[Текст]" custT="1"/>
      <dgm:spPr/>
      <dgm:t>
        <a:bodyPr/>
        <a:lstStyle/>
        <a:p>
          <a:r>
            <a:rPr lang="en-GB" sz="1600" dirty="0">
              <a:solidFill>
                <a:srgbClr val="264875"/>
              </a:solidFill>
              <a:latin typeface="Century Gothic" panose="020B0502020202020204" pitchFamily="34" charset="0"/>
              <a:cs typeface="Arial" panose="020B0604020202020204" pitchFamily="34" charset="0"/>
            </a:rPr>
            <a:t>Employees</a:t>
          </a:r>
          <a:endParaRPr lang="ru-RU" sz="1600" dirty="0">
            <a:solidFill>
              <a:srgbClr val="264875"/>
            </a:solidFill>
            <a:latin typeface="Century Gothic" panose="020B0502020202020204" pitchFamily="34" charset="0"/>
          </a:endParaRPr>
        </a:p>
      </dgm:t>
    </dgm:pt>
    <dgm:pt modelId="{9EC9AE1E-0ED7-4572-8173-BCA4D38F2C17}" type="parTrans" cxnId="{4E811B21-FB13-4634-B553-E9FC0C3E5DAE}">
      <dgm:prSet/>
      <dgm:spPr/>
      <dgm:t>
        <a:bodyPr/>
        <a:lstStyle/>
        <a:p>
          <a:endParaRPr lang="ru-RU"/>
        </a:p>
      </dgm:t>
    </dgm:pt>
    <dgm:pt modelId="{58E381CD-9483-4AAE-B60C-98BCF2C8CA47}" type="sibTrans" cxnId="{4E811B21-FB13-4634-B553-E9FC0C3E5DAE}">
      <dgm:prSet/>
      <dgm:spPr/>
      <dgm:t>
        <a:bodyPr/>
        <a:lstStyle/>
        <a:p>
          <a:endParaRPr lang="ru-RU"/>
        </a:p>
      </dgm:t>
    </dgm:pt>
    <dgm:pt modelId="{615A41AC-A61B-4158-9231-C2FBF926F2B0}">
      <dgm:prSet phldrT="[Текст]" custT="1"/>
      <dgm:spPr/>
      <dgm:t>
        <a:bodyPr/>
        <a:lstStyle/>
        <a:p>
          <a:r>
            <a:rPr lang="en-GB" sz="1600" dirty="0">
              <a:solidFill>
                <a:srgbClr val="264875"/>
              </a:solidFill>
              <a:latin typeface="Century Gothic" panose="020B0502020202020204" pitchFamily="34" charset="0"/>
              <a:cs typeface="Arial" panose="020B0604020202020204" pitchFamily="34" charset="0"/>
            </a:rPr>
            <a:t>Providers/Prescribers</a:t>
          </a:r>
          <a:endParaRPr lang="ru-RU" sz="1600" dirty="0">
            <a:solidFill>
              <a:srgbClr val="264875"/>
            </a:solidFill>
            <a:latin typeface="Century Gothic" panose="020B0502020202020204" pitchFamily="34" charset="0"/>
          </a:endParaRPr>
        </a:p>
      </dgm:t>
    </dgm:pt>
    <dgm:pt modelId="{8C526FCE-E3A2-4B05-A8D1-B03C708FDC91}" type="parTrans" cxnId="{0E18484D-1407-48A8-9DA5-EFCD9D2A3902}">
      <dgm:prSet/>
      <dgm:spPr/>
      <dgm:t>
        <a:bodyPr/>
        <a:lstStyle/>
        <a:p>
          <a:endParaRPr lang="ru-RU"/>
        </a:p>
      </dgm:t>
    </dgm:pt>
    <dgm:pt modelId="{6F4DCECA-40EF-430F-92A5-605C75E45A4A}" type="sibTrans" cxnId="{0E18484D-1407-48A8-9DA5-EFCD9D2A3902}">
      <dgm:prSet/>
      <dgm:spPr/>
      <dgm:t>
        <a:bodyPr/>
        <a:lstStyle/>
        <a:p>
          <a:endParaRPr lang="ru-RU"/>
        </a:p>
      </dgm:t>
    </dgm:pt>
    <dgm:pt modelId="{CA8C33DD-6DC4-4EEE-87BD-452561075AC3}">
      <dgm:prSet phldrT="[Текст]" custT="1"/>
      <dgm:spPr/>
      <dgm:t>
        <a:bodyPr/>
        <a:lstStyle/>
        <a:p>
          <a:r>
            <a:rPr lang="en-GB" sz="1600" dirty="0">
              <a:solidFill>
                <a:srgbClr val="264875"/>
              </a:solidFill>
              <a:latin typeface="Century Gothic" panose="020B0502020202020204" pitchFamily="34" charset="0"/>
              <a:cs typeface="Arial" panose="020B0604020202020204" pitchFamily="34" charset="0"/>
            </a:rPr>
            <a:t>Pharmaceutical  Companies</a:t>
          </a:r>
          <a:endParaRPr lang="ru-RU" sz="1600" dirty="0">
            <a:solidFill>
              <a:srgbClr val="264875"/>
            </a:solidFill>
            <a:latin typeface="Century Gothic" panose="020B0502020202020204" pitchFamily="34" charset="0"/>
          </a:endParaRPr>
        </a:p>
      </dgm:t>
    </dgm:pt>
    <dgm:pt modelId="{24D900E3-9A48-427A-9224-26BAF24B7972}" type="parTrans" cxnId="{2BD71F71-00FD-469F-819E-6EAC0CBDA7D4}">
      <dgm:prSet/>
      <dgm:spPr/>
      <dgm:t>
        <a:bodyPr/>
        <a:lstStyle/>
        <a:p>
          <a:endParaRPr lang="ru-RU"/>
        </a:p>
      </dgm:t>
    </dgm:pt>
    <dgm:pt modelId="{90FC34F3-7D11-4B9F-B1FD-8A236A27E10F}" type="sibTrans" cxnId="{2BD71F71-00FD-469F-819E-6EAC0CBDA7D4}">
      <dgm:prSet/>
      <dgm:spPr/>
      <dgm:t>
        <a:bodyPr/>
        <a:lstStyle/>
        <a:p>
          <a:endParaRPr lang="ru-RU"/>
        </a:p>
      </dgm:t>
    </dgm:pt>
    <dgm:pt modelId="{11F82B44-D101-47AB-9FCC-0949073E8AAD}">
      <dgm:prSet phldrT="[Текст]" custT="1"/>
      <dgm:spPr/>
      <dgm:t>
        <a:bodyPr/>
        <a:lstStyle/>
        <a:p>
          <a:r>
            <a:rPr lang="en-GB" sz="1600" dirty="0">
              <a:solidFill>
                <a:srgbClr val="264875"/>
              </a:solidFill>
              <a:latin typeface="Century Gothic" panose="020B0502020202020204" pitchFamily="34" charset="0"/>
              <a:cs typeface="Arial" panose="020B0604020202020204" pitchFamily="34" charset="0"/>
            </a:rPr>
            <a:t>Pharmacies</a:t>
          </a:r>
          <a:endParaRPr lang="ru-RU" sz="1600" dirty="0">
            <a:solidFill>
              <a:srgbClr val="264875"/>
            </a:solidFill>
            <a:latin typeface="Century Gothic" panose="020B0502020202020204" pitchFamily="34" charset="0"/>
          </a:endParaRPr>
        </a:p>
      </dgm:t>
    </dgm:pt>
    <dgm:pt modelId="{C933FA50-7F00-40E8-8E08-CCB1CA84FBD3}" type="sibTrans" cxnId="{8CBFC72C-3A06-48F8-BB6E-F9541228374D}">
      <dgm:prSet/>
      <dgm:spPr/>
      <dgm:t>
        <a:bodyPr/>
        <a:lstStyle/>
        <a:p>
          <a:endParaRPr lang="ru-RU"/>
        </a:p>
      </dgm:t>
    </dgm:pt>
    <dgm:pt modelId="{3B6A6F32-D070-4A47-A93A-E955C3903962}" type="parTrans" cxnId="{8CBFC72C-3A06-48F8-BB6E-F9541228374D}">
      <dgm:prSet/>
      <dgm:spPr/>
      <dgm:t>
        <a:bodyPr/>
        <a:lstStyle/>
        <a:p>
          <a:endParaRPr lang="ru-RU"/>
        </a:p>
      </dgm:t>
    </dgm:pt>
    <dgm:pt modelId="{D1DBF2B3-5480-40E1-AA1A-C4CF7834C063}" type="pres">
      <dgm:prSet presAssocID="{A4836D6F-D724-48D2-BF17-BD2381451754}" presName="diagram" presStyleCnt="0">
        <dgm:presLayoutVars>
          <dgm:dir/>
          <dgm:resizeHandles val="exact"/>
        </dgm:presLayoutVars>
      </dgm:prSet>
      <dgm:spPr/>
      <dgm:t>
        <a:bodyPr/>
        <a:lstStyle/>
        <a:p>
          <a:endParaRPr lang="en-US"/>
        </a:p>
      </dgm:t>
    </dgm:pt>
    <dgm:pt modelId="{AE444010-B40F-4688-94AB-820968AE2384}" type="pres">
      <dgm:prSet presAssocID="{D39C9C7E-6269-4558-A819-A169D25ACEE2}" presName="node" presStyleLbl="node1" presStyleIdx="0" presStyleCnt="5" custScaleX="131610">
        <dgm:presLayoutVars>
          <dgm:bulletEnabled val="1"/>
        </dgm:presLayoutVars>
      </dgm:prSet>
      <dgm:spPr/>
      <dgm:t>
        <a:bodyPr/>
        <a:lstStyle/>
        <a:p>
          <a:endParaRPr lang="en-US"/>
        </a:p>
      </dgm:t>
    </dgm:pt>
    <dgm:pt modelId="{9D8643CA-7D5C-4922-B114-231BF7ED9C09}" type="pres">
      <dgm:prSet presAssocID="{090CD4FE-6964-4B2F-B3B7-FDBE162A558D}" presName="sibTrans" presStyleCnt="0"/>
      <dgm:spPr/>
    </dgm:pt>
    <dgm:pt modelId="{88D49CAA-5A91-44AC-AB9E-68ED1285E772}" type="pres">
      <dgm:prSet presAssocID="{A44F2896-A00F-4F78-91E6-3923823DCCEF}" presName="node" presStyleLbl="node1" presStyleIdx="1" presStyleCnt="5" custScaleX="131610">
        <dgm:presLayoutVars>
          <dgm:bulletEnabled val="1"/>
        </dgm:presLayoutVars>
      </dgm:prSet>
      <dgm:spPr/>
      <dgm:t>
        <a:bodyPr/>
        <a:lstStyle/>
        <a:p>
          <a:endParaRPr lang="en-US"/>
        </a:p>
      </dgm:t>
    </dgm:pt>
    <dgm:pt modelId="{60083CB6-7F46-4CE0-BCAE-942E043C8BF0}" type="pres">
      <dgm:prSet presAssocID="{58E381CD-9483-4AAE-B60C-98BCF2C8CA47}" presName="sibTrans" presStyleCnt="0"/>
      <dgm:spPr/>
    </dgm:pt>
    <dgm:pt modelId="{06E9D7A3-83B2-4DEF-ABA1-5908C78529D6}" type="pres">
      <dgm:prSet presAssocID="{615A41AC-A61B-4158-9231-C2FBF926F2B0}" presName="node" presStyleLbl="node1" presStyleIdx="2" presStyleCnt="5" custScaleX="131610">
        <dgm:presLayoutVars>
          <dgm:bulletEnabled val="1"/>
        </dgm:presLayoutVars>
      </dgm:prSet>
      <dgm:spPr/>
      <dgm:t>
        <a:bodyPr/>
        <a:lstStyle/>
        <a:p>
          <a:endParaRPr lang="en-US"/>
        </a:p>
      </dgm:t>
    </dgm:pt>
    <dgm:pt modelId="{00431B73-B9C0-452F-958F-678394B0F477}" type="pres">
      <dgm:prSet presAssocID="{6F4DCECA-40EF-430F-92A5-605C75E45A4A}" presName="sibTrans" presStyleCnt="0"/>
      <dgm:spPr/>
    </dgm:pt>
    <dgm:pt modelId="{0DCF87F7-6B06-400E-8A65-F80877324910}" type="pres">
      <dgm:prSet presAssocID="{CA8C33DD-6DC4-4EEE-87BD-452561075AC3}" presName="node" presStyleLbl="node1" presStyleIdx="3" presStyleCnt="5" custScaleX="131610">
        <dgm:presLayoutVars>
          <dgm:bulletEnabled val="1"/>
        </dgm:presLayoutVars>
      </dgm:prSet>
      <dgm:spPr/>
      <dgm:t>
        <a:bodyPr/>
        <a:lstStyle/>
        <a:p>
          <a:endParaRPr lang="en-US"/>
        </a:p>
      </dgm:t>
    </dgm:pt>
    <dgm:pt modelId="{4693FD7C-68F5-46E8-9AA1-148AFF0FE3BB}" type="pres">
      <dgm:prSet presAssocID="{90FC34F3-7D11-4B9F-B1FD-8A236A27E10F}" presName="sibTrans" presStyleCnt="0"/>
      <dgm:spPr/>
    </dgm:pt>
    <dgm:pt modelId="{ED1CF361-95B7-47D7-BBBE-0D5E2F0BF980}" type="pres">
      <dgm:prSet presAssocID="{11F82B44-D101-47AB-9FCC-0949073E8AAD}" presName="node" presStyleLbl="node1" presStyleIdx="4" presStyleCnt="5" custScaleX="131610" custLinFactNeighborX="-9878" custLinFactNeighborY="2791">
        <dgm:presLayoutVars>
          <dgm:bulletEnabled val="1"/>
        </dgm:presLayoutVars>
      </dgm:prSet>
      <dgm:spPr/>
      <dgm:t>
        <a:bodyPr/>
        <a:lstStyle/>
        <a:p>
          <a:endParaRPr lang="en-US"/>
        </a:p>
      </dgm:t>
    </dgm:pt>
  </dgm:ptLst>
  <dgm:cxnLst>
    <dgm:cxn modelId="{4E811B21-FB13-4634-B553-E9FC0C3E5DAE}" srcId="{A4836D6F-D724-48D2-BF17-BD2381451754}" destId="{A44F2896-A00F-4F78-91E6-3923823DCCEF}" srcOrd="1" destOrd="0" parTransId="{9EC9AE1E-0ED7-4572-8173-BCA4D38F2C17}" sibTransId="{58E381CD-9483-4AAE-B60C-98BCF2C8CA47}"/>
    <dgm:cxn modelId="{E65C5BE9-869F-4E9A-B29C-1D74E9A5BD69}" type="presOf" srcId="{CA8C33DD-6DC4-4EEE-87BD-452561075AC3}" destId="{0DCF87F7-6B06-400E-8A65-F80877324910}" srcOrd="0" destOrd="0" presId="urn:microsoft.com/office/officeart/2005/8/layout/default#1"/>
    <dgm:cxn modelId="{808387E7-3EE4-4073-868F-89A72C3BF181}" type="presOf" srcId="{A4836D6F-D724-48D2-BF17-BD2381451754}" destId="{D1DBF2B3-5480-40E1-AA1A-C4CF7834C063}" srcOrd="0" destOrd="0" presId="urn:microsoft.com/office/officeart/2005/8/layout/default#1"/>
    <dgm:cxn modelId="{AE6A81B0-C415-4D7C-B619-49FA8AF512A7}" srcId="{A4836D6F-D724-48D2-BF17-BD2381451754}" destId="{D39C9C7E-6269-4558-A819-A169D25ACEE2}" srcOrd="0" destOrd="0" parTransId="{AB8436B5-2662-4AFD-9A6C-588BDE6C4667}" sibTransId="{090CD4FE-6964-4B2F-B3B7-FDBE162A558D}"/>
    <dgm:cxn modelId="{0E18484D-1407-48A8-9DA5-EFCD9D2A3902}" srcId="{A4836D6F-D724-48D2-BF17-BD2381451754}" destId="{615A41AC-A61B-4158-9231-C2FBF926F2B0}" srcOrd="2" destOrd="0" parTransId="{8C526FCE-E3A2-4B05-A8D1-B03C708FDC91}" sibTransId="{6F4DCECA-40EF-430F-92A5-605C75E45A4A}"/>
    <dgm:cxn modelId="{2BD71F71-00FD-469F-819E-6EAC0CBDA7D4}" srcId="{A4836D6F-D724-48D2-BF17-BD2381451754}" destId="{CA8C33DD-6DC4-4EEE-87BD-452561075AC3}" srcOrd="3" destOrd="0" parTransId="{24D900E3-9A48-427A-9224-26BAF24B7972}" sibTransId="{90FC34F3-7D11-4B9F-B1FD-8A236A27E10F}"/>
    <dgm:cxn modelId="{709D7A5A-2D0D-403D-80FF-7E7ED85B94CD}" type="presOf" srcId="{615A41AC-A61B-4158-9231-C2FBF926F2B0}" destId="{06E9D7A3-83B2-4DEF-ABA1-5908C78529D6}" srcOrd="0" destOrd="0" presId="urn:microsoft.com/office/officeart/2005/8/layout/default#1"/>
    <dgm:cxn modelId="{6B30EF8E-BA1D-4583-B915-5D76D3AFB00B}" type="presOf" srcId="{11F82B44-D101-47AB-9FCC-0949073E8AAD}" destId="{ED1CF361-95B7-47D7-BBBE-0D5E2F0BF980}" srcOrd="0" destOrd="0" presId="urn:microsoft.com/office/officeart/2005/8/layout/default#1"/>
    <dgm:cxn modelId="{6600E6BB-57D3-4464-BDEA-87D1A3B810FE}" type="presOf" srcId="{D39C9C7E-6269-4558-A819-A169D25ACEE2}" destId="{AE444010-B40F-4688-94AB-820968AE2384}" srcOrd="0" destOrd="0" presId="urn:microsoft.com/office/officeart/2005/8/layout/default#1"/>
    <dgm:cxn modelId="{1F448B40-1B1B-48F2-BF53-81BF600047D5}" type="presOf" srcId="{A44F2896-A00F-4F78-91E6-3923823DCCEF}" destId="{88D49CAA-5A91-44AC-AB9E-68ED1285E772}" srcOrd="0" destOrd="0" presId="urn:microsoft.com/office/officeart/2005/8/layout/default#1"/>
    <dgm:cxn modelId="{8CBFC72C-3A06-48F8-BB6E-F9541228374D}" srcId="{A4836D6F-D724-48D2-BF17-BD2381451754}" destId="{11F82B44-D101-47AB-9FCC-0949073E8AAD}" srcOrd="4" destOrd="0" parTransId="{3B6A6F32-D070-4A47-A93A-E955C3903962}" sibTransId="{C933FA50-7F00-40E8-8E08-CCB1CA84FBD3}"/>
    <dgm:cxn modelId="{6A3FAF93-2FED-4740-A793-E0C31A84A8DD}" type="presParOf" srcId="{D1DBF2B3-5480-40E1-AA1A-C4CF7834C063}" destId="{AE444010-B40F-4688-94AB-820968AE2384}" srcOrd="0" destOrd="0" presId="urn:microsoft.com/office/officeart/2005/8/layout/default#1"/>
    <dgm:cxn modelId="{B3C1CFD8-B4B1-4DF0-9ECF-5DA510780CF4}" type="presParOf" srcId="{D1DBF2B3-5480-40E1-AA1A-C4CF7834C063}" destId="{9D8643CA-7D5C-4922-B114-231BF7ED9C09}" srcOrd="1" destOrd="0" presId="urn:microsoft.com/office/officeart/2005/8/layout/default#1"/>
    <dgm:cxn modelId="{B6625B9F-3269-49A3-8CE2-419F81466A72}" type="presParOf" srcId="{D1DBF2B3-5480-40E1-AA1A-C4CF7834C063}" destId="{88D49CAA-5A91-44AC-AB9E-68ED1285E772}" srcOrd="2" destOrd="0" presId="urn:microsoft.com/office/officeart/2005/8/layout/default#1"/>
    <dgm:cxn modelId="{A7B20163-7D55-42B3-AA62-B8A70F4A7EF5}" type="presParOf" srcId="{D1DBF2B3-5480-40E1-AA1A-C4CF7834C063}" destId="{60083CB6-7F46-4CE0-BCAE-942E043C8BF0}" srcOrd="3" destOrd="0" presId="urn:microsoft.com/office/officeart/2005/8/layout/default#1"/>
    <dgm:cxn modelId="{31043DE2-57F2-4354-BFC8-EADEBDFD3B18}" type="presParOf" srcId="{D1DBF2B3-5480-40E1-AA1A-C4CF7834C063}" destId="{06E9D7A3-83B2-4DEF-ABA1-5908C78529D6}" srcOrd="4" destOrd="0" presId="urn:microsoft.com/office/officeart/2005/8/layout/default#1"/>
    <dgm:cxn modelId="{BE3471C1-EB8D-4D48-A33C-C417EBE172AD}" type="presParOf" srcId="{D1DBF2B3-5480-40E1-AA1A-C4CF7834C063}" destId="{00431B73-B9C0-452F-958F-678394B0F477}" srcOrd="5" destOrd="0" presId="urn:microsoft.com/office/officeart/2005/8/layout/default#1"/>
    <dgm:cxn modelId="{745FC526-7D8D-47E5-B1F8-9DAE066D1DD0}" type="presParOf" srcId="{D1DBF2B3-5480-40E1-AA1A-C4CF7834C063}" destId="{0DCF87F7-6B06-400E-8A65-F80877324910}" srcOrd="6" destOrd="0" presId="urn:microsoft.com/office/officeart/2005/8/layout/default#1"/>
    <dgm:cxn modelId="{CAEA557A-C3C6-40A1-92DC-849CB2EE5257}" type="presParOf" srcId="{D1DBF2B3-5480-40E1-AA1A-C4CF7834C063}" destId="{4693FD7C-68F5-46E8-9AA1-148AFF0FE3BB}" srcOrd="7" destOrd="0" presId="urn:microsoft.com/office/officeart/2005/8/layout/default#1"/>
    <dgm:cxn modelId="{11AB0AD8-22DC-4954-B2AC-D38E8CECBBF1}" type="presParOf" srcId="{D1DBF2B3-5480-40E1-AA1A-C4CF7834C063}" destId="{ED1CF361-95B7-47D7-BBBE-0D5E2F0BF980}" srcOrd="8" destOrd="0" presId="urn:microsoft.com/office/officeart/2005/8/layout/defaul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295044-0CFC-48B3-AF1A-CB111FDA4707}" type="doc">
      <dgm:prSet loTypeId="urn:microsoft.com/office/officeart/2011/layout/CircleProcess" loCatId="process" qsTypeId="urn:microsoft.com/office/officeart/2005/8/quickstyle/simple4" qsCatId="simple" csTypeId="urn:microsoft.com/office/officeart/2005/8/colors/accent1_2" csCatId="accent1" phldr="1"/>
      <dgm:spPr/>
      <dgm:t>
        <a:bodyPr/>
        <a:lstStyle/>
        <a:p>
          <a:endParaRPr lang="en-GB"/>
        </a:p>
      </dgm:t>
    </dgm:pt>
    <dgm:pt modelId="{21406E05-E840-4ED8-BCDD-48203CF31B28}">
      <dgm:prSet phldrT="[Text]" custT="1"/>
      <dgm:spPr/>
      <dgm:t>
        <a:bodyPr/>
        <a:lstStyle/>
        <a:p>
          <a:r>
            <a:rPr lang="en-GB" sz="2400" dirty="0"/>
            <a:t>Standard Reports</a:t>
          </a:r>
        </a:p>
      </dgm:t>
    </dgm:pt>
    <dgm:pt modelId="{28DAB2A5-94FB-4397-9955-E6F0AEF1FFB3}" type="parTrans" cxnId="{E93DA24B-DBCE-4D40-9A07-22DBD809AD8B}">
      <dgm:prSet/>
      <dgm:spPr/>
      <dgm:t>
        <a:bodyPr/>
        <a:lstStyle/>
        <a:p>
          <a:endParaRPr lang="en-GB" sz="2800"/>
        </a:p>
      </dgm:t>
    </dgm:pt>
    <dgm:pt modelId="{C95C6983-7C63-41EB-9587-CA36CD241BE2}" type="sibTrans" cxnId="{E93DA24B-DBCE-4D40-9A07-22DBD809AD8B}">
      <dgm:prSet/>
      <dgm:spPr/>
      <dgm:t>
        <a:bodyPr/>
        <a:lstStyle/>
        <a:p>
          <a:endParaRPr lang="en-GB" sz="2800"/>
        </a:p>
      </dgm:t>
    </dgm:pt>
    <dgm:pt modelId="{75E37525-BBF0-42F8-8580-66613EB7FBFB}">
      <dgm:prSet phldrT="[Text]" custT="1"/>
      <dgm:spPr/>
      <dgm:t>
        <a:bodyPr/>
        <a:lstStyle/>
        <a:p>
          <a:r>
            <a:rPr lang="en-GB" sz="1800" dirty="0"/>
            <a:t>Utilization per provider</a:t>
          </a:r>
        </a:p>
      </dgm:t>
    </dgm:pt>
    <dgm:pt modelId="{CC27EB77-57F9-4C8D-8747-143EBCB4462B}" type="parTrans" cxnId="{AEEABE60-FC89-46D5-A639-57033E141877}">
      <dgm:prSet/>
      <dgm:spPr/>
      <dgm:t>
        <a:bodyPr/>
        <a:lstStyle/>
        <a:p>
          <a:endParaRPr lang="en-GB" sz="2800"/>
        </a:p>
      </dgm:t>
    </dgm:pt>
    <dgm:pt modelId="{3E4E4151-F621-46CA-BBCE-A4AC71EF2055}" type="sibTrans" cxnId="{AEEABE60-FC89-46D5-A639-57033E141877}">
      <dgm:prSet/>
      <dgm:spPr/>
      <dgm:t>
        <a:bodyPr/>
        <a:lstStyle/>
        <a:p>
          <a:endParaRPr lang="en-GB" sz="2800"/>
        </a:p>
      </dgm:t>
    </dgm:pt>
    <dgm:pt modelId="{08376ED7-61E0-48A5-A8DD-F2199B78A9BD}">
      <dgm:prSet phldrT="[Text]" custT="1"/>
      <dgm:spPr/>
      <dgm:t>
        <a:bodyPr/>
        <a:lstStyle/>
        <a:p>
          <a:r>
            <a:rPr lang="en-GB" sz="1800" dirty="0"/>
            <a:t>Provider </a:t>
          </a:r>
          <a:r>
            <a:rPr lang="en-GB" sz="1800" dirty="0" err="1"/>
            <a:t>KPIs</a:t>
          </a:r>
          <a:endParaRPr lang="en-GB" sz="1800" dirty="0"/>
        </a:p>
      </dgm:t>
    </dgm:pt>
    <dgm:pt modelId="{B3E0BAD7-2D6D-472C-9EC9-54C172D6BC61}" type="parTrans" cxnId="{BBB4D42E-C141-438B-B30E-856670EDD1F6}">
      <dgm:prSet/>
      <dgm:spPr/>
      <dgm:t>
        <a:bodyPr/>
        <a:lstStyle/>
        <a:p>
          <a:endParaRPr lang="en-GB" sz="2800"/>
        </a:p>
      </dgm:t>
    </dgm:pt>
    <dgm:pt modelId="{5253B1FA-44BD-4206-B6C7-257BF165B8E5}" type="sibTrans" cxnId="{BBB4D42E-C141-438B-B30E-856670EDD1F6}">
      <dgm:prSet/>
      <dgm:spPr/>
      <dgm:t>
        <a:bodyPr/>
        <a:lstStyle/>
        <a:p>
          <a:endParaRPr lang="en-GB" sz="2800"/>
        </a:p>
      </dgm:t>
    </dgm:pt>
    <dgm:pt modelId="{DDF28323-EC7F-4D2D-8463-33D7E88A8ACD}">
      <dgm:prSet phldrT="[Text]" custT="1"/>
      <dgm:spPr/>
      <dgm:t>
        <a:bodyPr/>
        <a:lstStyle/>
        <a:p>
          <a:r>
            <a:rPr lang="en-GB" sz="2400" dirty="0"/>
            <a:t>Statistical Reports</a:t>
          </a:r>
        </a:p>
      </dgm:t>
    </dgm:pt>
    <dgm:pt modelId="{5554E027-6103-4D3A-B169-AC74EA8B7191}" type="parTrans" cxnId="{54A1393E-455F-4762-8D76-DC1FD331F50B}">
      <dgm:prSet/>
      <dgm:spPr/>
      <dgm:t>
        <a:bodyPr/>
        <a:lstStyle/>
        <a:p>
          <a:endParaRPr lang="en-GB" sz="2800"/>
        </a:p>
      </dgm:t>
    </dgm:pt>
    <dgm:pt modelId="{4338C32E-5354-4C5F-A2BF-891A57310107}" type="sibTrans" cxnId="{54A1393E-455F-4762-8D76-DC1FD331F50B}">
      <dgm:prSet/>
      <dgm:spPr/>
      <dgm:t>
        <a:bodyPr/>
        <a:lstStyle/>
        <a:p>
          <a:endParaRPr lang="en-GB" sz="2800"/>
        </a:p>
      </dgm:t>
    </dgm:pt>
    <dgm:pt modelId="{BE75B44C-9EA6-42FC-B21B-AC484C68F277}">
      <dgm:prSet phldrT="[Text]" custT="1"/>
      <dgm:spPr/>
      <dgm:t>
        <a:bodyPr/>
        <a:lstStyle/>
        <a:p>
          <a:r>
            <a:rPr lang="en-GB" sz="1800" dirty="0"/>
            <a:t>Distribution of claims by provider</a:t>
          </a:r>
        </a:p>
      </dgm:t>
    </dgm:pt>
    <dgm:pt modelId="{C6BED7D0-36B9-4FDD-ACE7-E147C2A17B51}" type="parTrans" cxnId="{91C5A874-BF0F-461E-A2A2-41712A0BCDC5}">
      <dgm:prSet/>
      <dgm:spPr/>
      <dgm:t>
        <a:bodyPr/>
        <a:lstStyle/>
        <a:p>
          <a:endParaRPr lang="en-GB" sz="2800"/>
        </a:p>
      </dgm:t>
    </dgm:pt>
    <dgm:pt modelId="{E3F1BBC9-7115-4684-A796-D4C6EF1B0F47}" type="sibTrans" cxnId="{91C5A874-BF0F-461E-A2A2-41712A0BCDC5}">
      <dgm:prSet/>
      <dgm:spPr/>
      <dgm:t>
        <a:bodyPr/>
        <a:lstStyle/>
        <a:p>
          <a:endParaRPr lang="en-GB" sz="2800"/>
        </a:p>
      </dgm:t>
    </dgm:pt>
    <dgm:pt modelId="{492F942A-744B-4DF1-845E-0C2AFF045605}">
      <dgm:prSet phldrT="[Text]" custT="1"/>
      <dgm:spPr/>
      <dgm:t>
        <a:bodyPr/>
        <a:lstStyle/>
        <a:p>
          <a:r>
            <a:rPr lang="en-GB" sz="1800" dirty="0"/>
            <a:t>By diagnosis / treatment</a:t>
          </a:r>
        </a:p>
      </dgm:t>
    </dgm:pt>
    <dgm:pt modelId="{0EE2A1EC-C6EE-43AF-9D2B-770817526369}" type="parTrans" cxnId="{4F49E7F1-2C83-4B40-9A0B-E5FB6AD73E94}">
      <dgm:prSet/>
      <dgm:spPr/>
      <dgm:t>
        <a:bodyPr/>
        <a:lstStyle/>
        <a:p>
          <a:endParaRPr lang="en-GB" sz="2800"/>
        </a:p>
      </dgm:t>
    </dgm:pt>
    <dgm:pt modelId="{20E644F0-B4BC-48BD-8EE2-7ACD8EC25117}" type="sibTrans" cxnId="{4F49E7F1-2C83-4B40-9A0B-E5FB6AD73E94}">
      <dgm:prSet/>
      <dgm:spPr/>
      <dgm:t>
        <a:bodyPr/>
        <a:lstStyle/>
        <a:p>
          <a:endParaRPr lang="en-GB" sz="2800"/>
        </a:p>
      </dgm:t>
    </dgm:pt>
    <dgm:pt modelId="{CA61E4A0-81A1-4D42-B28F-A130ED82F885}">
      <dgm:prSet phldrT="[Text]" custT="1"/>
      <dgm:spPr/>
      <dgm:t>
        <a:bodyPr/>
        <a:lstStyle/>
        <a:p>
          <a:r>
            <a:rPr lang="en-GB" sz="2400" dirty="0" err="1"/>
            <a:t>Determ-inistic</a:t>
          </a:r>
          <a:r>
            <a:rPr lang="en-GB" sz="2400" dirty="0"/>
            <a:t> Rules</a:t>
          </a:r>
        </a:p>
      </dgm:t>
    </dgm:pt>
    <dgm:pt modelId="{DF41AB7D-7CE1-4702-958F-966700E60F89}" type="parTrans" cxnId="{CD986696-BE8A-4D09-A262-8BE788B9EAC3}">
      <dgm:prSet/>
      <dgm:spPr/>
      <dgm:t>
        <a:bodyPr/>
        <a:lstStyle/>
        <a:p>
          <a:endParaRPr lang="en-GB" sz="2800"/>
        </a:p>
      </dgm:t>
    </dgm:pt>
    <dgm:pt modelId="{9C721738-83E1-4AED-A2DA-1C563CBB838C}" type="sibTrans" cxnId="{CD986696-BE8A-4D09-A262-8BE788B9EAC3}">
      <dgm:prSet/>
      <dgm:spPr/>
      <dgm:t>
        <a:bodyPr/>
        <a:lstStyle/>
        <a:p>
          <a:endParaRPr lang="en-GB" sz="2800"/>
        </a:p>
      </dgm:t>
    </dgm:pt>
    <dgm:pt modelId="{2576B812-D12E-4AF3-A3DD-2EA51DCB51BA}">
      <dgm:prSet phldrT="[Text]" custT="1"/>
      <dgm:spPr/>
      <dgm:t>
        <a:bodyPr/>
        <a:lstStyle/>
        <a:p>
          <a:r>
            <a:rPr lang="en-GB" sz="1800" dirty="0"/>
            <a:t>Rule edits </a:t>
          </a:r>
        </a:p>
      </dgm:t>
    </dgm:pt>
    <dgm:pt modelId="{CBF732BC-5DE2-494F-A503-5FF3868A299F}" type="parTrans" cxnId="{86DBDA2D-61F3-46B9-B7A3-8178A304D32C}">
      <dgm:prSet/>
      <dgm:spPr/>
      <dgm:t>
        <a:bodyPr/>
        <a:lstStyle/>
        <a:p>
          <a:endParaRPr lang="en-GB" sz="2800"/>
        </a:p>
      </dgm:t>
    </dgm:pt>
    <dgm:pt modelId="{D258EDFA-E9AF-4555-829B-68746415446A}" type="sibTrans" cxnId="{86DBDA2D-61F3-46B9-B7A3-8178A304D32C}">
      <dgm:prSet/>
      <dgm:spPr/>
      <dgm:t>
        <a:bodyPr/>
        <a:lstStyle/>
        <a:p>
          <a:endParaRPr lang="en-GB" sz="2800"/>
        </a:p>
      </dgm:t>
    </dgm:pt>
    <dgm:pt modelId="{AE524D28-3638-44F2-BEE6-436ADEF81D7E}">
      <dgm:prSet phldrT="[Text]" custT="1"/>
      <dgm:spPr/>
      <dgm:t>
        <a:bodyPr/>
        <a:lstStyle/>
        <a:p>
          <a:r>
            <a:rPr lang="en-GB" sz="1800" dirty="0"/>
            <a:t>Diagnosis / treatment rules</a:t>
          </a:r>
        </a:p>
      </dgm:t>
    </dgm:pt>
    <dgm:pt modelId="{1DF54D4C-C899-40BF-9DBE-EFE20E34048D}" type="parTrans" cxnId="{4233376A-B651-462D-8F59-CB653A15C7E2}">
      <dgm:prSet/>
      <dgm:spPr/>
      <dgm:t>
        <a:bodyPr/>
        <a:lstStyle/>
        <a:p>
          <a:endParaRPr lang="en-GB" sz="2800"/>
        </a:p>
      </dgm:t>
    </dgm:pt>
    <dgm:pt modelId="{DEB58DC5-9321-4225-AAFB-D321D1627E89}" type="sibTrans" cxnId="{4233376A-B651-462D-8F59-CB653A15C7E2}">
      <dgm:prSet/>
      <dgm:spPr/>
      <dgm:t>
        <a:bodyPr/>
        <a:lstStyle/>
        <a:p>
          <a:endParaRPr lang="en-GB" sz="2800"/>
        </a:p>
      </dgm:t>
    </dgm:pt>
    <dgm:pt modelId="{197958ED-7219-466B-B8E7-43ED44E4DE3B}">
      <dgm:prSet phldrT="[Text]" custT="1"/>
      <dgm:spPr/>
      <dgm:t>
        <a:bodyPr/>
        <a:lstStyle/>
        <a:p>
          <a:r>
            <a:rPr lang="en-GB" sz="2400" dirty="0"/>
            <a:t>Complex </a:t>
          </a:r>
          <a:r>
            <a:rPr lang="en-GB" sz="2400" dirty="0" err="1"/>
            <a:t>Probab-ilistic</a:t>
          </a:r>
          <a:r>
            <a:rPr lang="en-GB" sz="2400" dirty="0"/>
            <a:t> Rules</a:t>
          </a:r>
        </a:p>
      </dgm:t>
    </dgm:pt>
    <dgm:pt modelId="{C76E2632-9E71-4440-B83F-F4EBE05D145E}" type="parTrans" cxnId="{55E45243-5826-4D38-AB11-E013F5465343}">
      <dgm:prSet/>
      <dgm:spPr/>
      <dgm:t>
        <a:bodyPr/>
        <a:lstStyle/>
        <a:p>
          <a:endParaRPr lang="en-GB" sz="2800"/>
        </a:p>
      </dgm:t>
    </dgm:pt>
    <dgm:pt modelId="{969E5F9E-93B7-47AF-997C-3B8EBC975148}" type="sibTrans" cxnId="{55E45243-5826-4D38-AB11-E013F5465343}">
      <dgm:prSet/>
      <dgm:spPr/>
      <dgm:t>
        <a:bodyPr/>
        <a:lstStyle/>
        <a:p>
          <a:endParaRPr lang="en-GB" sz="2800"/>
        </a:p>
      </dgm:t>
    </dgm:pt>
    <dgm:pt modelId="{69077C67-8ED2-4887-A225-84E7350E8B90}">
      <dgm:prSet phldrT="[Text]" custT="1"/>
      <dgm:spPr/>
      <dgm:t>
        <a:bodyPr/>
        <a:lstStyle/>
        <a:p>
          <a:r>
            <a:rPr lang="en-GB" sz="1800" dirty="0"/>
            <a:t>Averages per diagnosis</a:t>
          </a:r>
        </a:p>
      </dgm:t>
    </dgm:pt>
    <dgm:pt modelId="{54C95FA2-6049-4AF6-A331-08A008E61B89}" type="parTrans" cxnId="{DA9D270D-DB08-4282-B262-2E4B94240215}">
      <dgm:prSet/>
      <dgm:spPr/>
      <dgm:t>
        <a:bodyPr/>
        <a:lstStyle/>
        <a:p>
          <a:endParaRPr lang="en-GB" sz="2800"/>
        </a:p>
      </dgm:t>
    </dgm:pt>
    <dgm:pt modelId="{0FB2C991-3824-4A7E-83F4-DF35CFAFED4F}" type="sibTrans" cxnId="{DA9D270D-DB08-4282-B262-2E4B94240215}">
      <dgm:prSet/>
      <dgm:spPr/>
      <dgm:t>
        <a:bodyPr/>
        <a:lstStyle/>
        <a:p>
          <a:endParaRPr lang="en-GB" sz="2800"/>
        </a:p>
      </dgm:t>
    </dgm:pt>
    <dgm:pt modelId="{1158BF93-26A9-41FE-93DE-AC91FB46A5B2}">
      <dgm:prSet phldrT="[Text]" custT="1"/>
      <dgm:spPr/>
      <dgm:t>
        <a:bodyPr/>
        <a:lstStyle/>
        <a:p>
          <a:r>
            <a:rPr lang="en-GB" sz="1800" dirty="0"/>
            <a:t>Calculate scores for claim</a:t>
          </a:r>
        </a:p>
      </dgm:t>
    </dgm:pt>
    <dgm:pt modelId="{99A85128-7F6D-46C9-8633-90CBC5191B17}" type="parTrans" cxnId="{05BE9D7A-1394-4D45-988D-E42B219783C7}">
      <dgm:prSet/>
      <dgm:spPr/>
      <dgm:t>
        <a:bodyPr/>
        <a:lstStyle/>
        <a:p>
          <a:endParaRPr lang="en-GB" sz="2800"/>
        </a:p>
      </dgm:t>
    </dgm:pt>
    <dgm:pt modelId="{AFA2F5F6-72B6-4883-8A6D-B42DEFEDE0B9}" type="sibTrans" cxnId="{05BE9D7A-1394-4D45-988D-E42B219783C7}">
      <dgm:prSet/>
      <dgm:spPr/>
      <dgm:t>
        <a:bodyPr/>
        <a:lstStyle/>
        <a:p>
          <a:endParaRPr lang="en-GB" sz="2800"/>
        </a:p>
      </dgm:t>
    </dgm:pt>
    <dgm:pt modelId="{7EC7CE7F-400C-4B9B-B99D-7D2ADBA4FBBC}">
      <dgm:prSet phldrT="[Text]" custT="1"/>
      <dgm:spPr/>
      <dgm:t>
        <a:bodyPr/>
        <a:lstStyle/>
        <a:p>
          <a:r>
            <a:rPr lang="en-GB" sz="1800" dirty="0"/>
            <a:t>Calculate scores for patient based on past history</a:t>
          </a:r>
        </a:p>
      </dgm:t>
    </dgm:pt>
    <dgm:pt modelId="{8481D49B-017B-4DAF-8DC2-BBB807616A0C}" type="parTrans" cxnId="{7E32DAFF-7F7D-46B2-AFDF-0B443EEB6B75}">
      <dgm:prSet/>
      <dgm:spPr/>
      <dgm:t>
        <a:bodyPr/>
        <a:lstStyle/>
        <a:p>
          <a:endParaRPr lang="en-GB" sz="2800"/>
        </a:p>
      </dgm:t>
    </dgm:pt>
    <dgm:pt modelId="{773339BE-5B71-4B35-9284-432DE334ADCB}" type="sibTrans" cxnId="{7E32DAFF-7F7D-46B2-AFDF-0B443EEB6B75}">
      <dgm:prSet/>
      <dgm:spPr/>
      <dgm:t>
        <a:bodyPr/>
        <a:lstStyle/>
        <a:p>
          <a:endParaRPr lang="en-GB" sz="2800"/>
        </a:p>
      </dgm:t>
    </dgm:pt>
    <dgm:pt modelId="{D61FE0CC-7BFE-42E8-BA7D-F466D5F68D2C}" type="pres">
      <dgm:prSet presAssocID="{B8295044-0CFC-48B3-AF1A-CB111FDA4707}" presName="Name0" presStyleCnt="0">
        <dgm:presLayoutVars>
          <dgm:chMax val="11"/>
          <dgm:chPref val="11"/>
          <dgm:dir/>
          <dgm:resizeHandles/>
        </dgm:presLayoutVars>
      </dgm:prSet>
      <dgm:spPr/>
      <dgm:t>
        <a:bodyPr/>
        <a:lstStyle/>
        <a:p>
          <a:endParaRPr lang="en-US"/>
        </a:p>
      </dgm:t>
    </dgm:pt>
    <dgm:pt modelId="{417372F9-413B-4A9D-9732-E79723FDEF3E}" type="pres">
      <dgm:prSet presAssocID="{197958ED-7219-466B-B8E7-43ED44E4DE3B}" presName="Accent4" presStyleCnt="0"/>
      <dgm:spPr/>
    </dgm:pt>
    <dgm:pt modelId="{26CA607D-A703-4C8C-80E9-2C37286DB980}" type="pres">
      <dgm:prSet presAssocID="{197958ED-7219-466B-B8E7-43ED44E4DE3B}" presName="Accent" presStyleLbl="node1" presStyleIdx="0" presStyleCnt="4"/>
      <dgm:spPr/>
    </dgm:pt>
    <dgm:pt modelId="{E731FE0B-91D1-4A2D-8BD6-320A0A2EA68F}" type="pres">
      <dgm:prSet presAssocID="{197958ED-7219-466B-B8E7-43ED44E4DE3B}" presName="ParentBackground4" presStyleCnt="0"/>
      <dgm:spPr/>
    </dgm:pt>
    <dgm:pt modelId="{EF1DCF3D-E8E2-4D72-AADE-1A3B72F38081}" type="pres">
      <dgm:prSet presAssocID="{197958ED-7219-466B-B8E7-43ED44E4DE3B}" presName="ParentBackground" presStyleLbl="fgAcc1" presStyleIdx="0" presStyleCnt="4"/>
      <dgm:spPr/>
      <dgm:t>
        <a:bodyPr/>
        <a:lstStyle/>
        <a:p>
          <a:endParaRPr lang="en-US"/>
        </a:p>
      </dgm:t>
    </dgm:pt>
    <dgm:pt modelId="{9A6A9F0A-8857-49AE-9C9C-94911C1E2141}" type="pres">
      <dgm:prSet presAssocID="{197958ED-7219-466B-B8E7-43ED44E4DE3B}" presName="Child4" presStyleLbl="revTx" presStyleIdx="0" presStyleCnt="4">
        <dgm:presLayoutVars>
          <dgm:chMax val="0"/>
          <dgm:chPref val="0"/>
          <dgm:bulletEnabled val="1"/>
        </dgm:presLayoutVars>
      </dgm:prSet>
      <dgm:spPr/>
      <dgm:t>
        <a:bodyPr/>
        <a:lstStyle/>
        <a:p>
          <a:endParaRPr lang="en-US"/>
        </a:p>
      </dgm:t>
    </dgm:pt>
    <dgm:pt modelId="{43B0F150-9C16-4E6E-8BBE-4B870F931FA6}" type="pres">
      <dgm:prSet presAssocID="{197958ED-7219-466B-B8E7-43ED44E4DE3B}" presName="Parent4" presStyleLbl="revTx" presStyleIdx="0" presStyleCnt="4">
        <dgm:presLayoutVars>
          <dgm:chMax val="1"/>
          <dgm:chPref val="1"/>
          <dgm:bulletEnabled val="1"/>
        </dgm:presLayoutVars>
      </dgm:prSet>
      <dgm:spPr/>
      <dgm:t>
        <a:bodyPr/>
        <a:lstStyle/>
        <a:p>
          <a:endParaRPr lang="en-US"/>
        </a:p>
      </dgm:t>
    </dgm:pt>
    <dgm:pt modelId="{CE6216D6-613B-40B6-97D7-1D713A3C4C1D}" type="pres">
      <dgm:prSet presAssocID="{CA61E4A0-81A1-4D42-B28F-A130ED82F885}" presName="Accent3" presStyleCnt="0"/>
      <dgm:spPr/>
    </dgm:pt>
    <dgm:pt modelId="{3802709F-0AD0-4867-BBFA-9A7AD15EAE34}" type="pres">
      <dgm:prSet presAssocID="{CA61E4A0-81A1-4D42-B28F-A130ED82F885}" presName="Accent" presStyleLbl="node1" presStyleIdx="1" presStyleCnt="4"/>
      <dgm:spPr/>
    </dgm:pt>
    <dgm:pt modelId="{A70E2D4A-46F8-4998-AC29-D32B0558458D}" type="pres">
      <dgm:prSet presAssocID="{CA61E4A0-81A1-4D42-B28F-A130ED82F885}" presName="ParentBackground3" presStyleCnt="0"/>
      <dgm:spPr/>
    </dgm:pt>
    <dgm:pt modelId="{45DE6AAE-8968-4B0F-B2C4-E1C2CCD800DA}" type="pres">
      <dgm:prSet presAssocID="{CA61E4A0-81A1-4D42-B28F-A130ED82F885}" presName="ParentBackground" presStyleLbl="fgAcc1" presStyleIdx="1" presStyleCnt="4"/>
      <dgm:spPr/>
      <dgm:t>
        <a:bodyPr/>
        <a:lstStyle/>
        <a:p>
          <a:endParaRPr lang="en-US"/>
        </a:p>
      </dgm:t>
    </dgm:pt>
    <dgm:pt modelId="{DF04ECC6-8BA6-40E0-93A2-9A5CB0167842}" type="pres">
      <dgm:prSet presAssocID="{CA61E4A0-81A1-4D42-B28F-A130ED82F885}" presName="Child3" presStyleLbl="revTx" presStyleIdx="1" presStyleCnt="4">
        <dgm:presLayoutVars>
          <dgm:chMax val="0"/>
          <dgm:chPref val="0"/>
          <dgm:bulletEnabled val="1"/>
        </dgm:presLayoutVars>
      </dgm:prSet>
      <dgm:spPr/>
      <dgm:t>
        <a:bodyPr/>
        <a:lstStyle/>
        <a:p>
          <a:endParaRPr lang="en-US"/>
        </a:p>
      </dgm:t>
    </dgm:pt>
    <dgm:pt modelId="{432A7EE9-C30B-44F8-9F64-B8DBE343C004}" type="pres">
      <dgm:prSet presAssocID="{CA61E4A0-81A1-4D42-B28F-A130ED82F885}" presName="Parent3" presStyleLbl="revTx" presStyleIdx="1" presStyleCnt="4">
        <dgm:presLayoutVars>
          <dgm:chMax val="1"/>
          <dgm:chPref val="1"/>
          <dgm:bulletEnabled val="1"/>
        </dgm:presLayoutVars>
      </dgm:prSet>
      <dgm:spPr/>
      <dgm:t>
        <a:bodyPr/>
        <a:lstStyle/>
        <a:p>
          <a:endParaRPr lang="en-US"/>
        </a:p>
      </dgm:t>
    </dgm:pt>
    <dgm:pt modelId="{3D5E2A69-D976-4B38-BEDE-6875451BCBED}" type="pres">
      <dgm:prSet presAssocID="{DDF28323-EC7F-4D2D-8463-33D7E88A8ACD}" presName="Accent2" presStyleCnt="0"/>
      <dgm:spPr/>
    </dgm:pt>
    <dgm:pt modelId="{1A995551-B6B1-4D62-A70E-8CF985B95100}" type="pres">
      <dgm:prSet presAssocID="{DDF28323-EC7F-4D2D-8463-33D7E88A8ACD}" presName="Accent" presStyleLbl="node1" presStyleIdx="2" presStyleCnt="4"/>
      <dgm:spPr/>
    </dgm:pt>
    <dgm:pt modelId="{F5994F59-E453-4497-AB8B-C04D82435E6E}" type="pres">
      <dgm:prSet presAssocID="{DDF28323-EC7F-4D2D-8463-33D7E88A8ACD}" presName="ParentBackground2" presStyleCnt="0"/>
      <dgm:spPr/>
    </dgm:pt>
    <dgm:pt modelId="{A7C776ED-FF28-4FB6-81DC-E48A2A8737CF}" type="pres">
      <dgm:prSet presAssocID="{DDF28323-EC7F-4D2D-8463-33D7E88A8ACD}" presName="ParentBackground" presStyleLbl="fgAcc1" presStyleIdx="2" presStyleCnt="4"/>
      <dgm:spPr/>
      <dgm:t>
        <a:bodyPr/>
        <a:lstStyle/>
        <a:p>
          <a:endParaRPr lang="en-US"/>
        </a:p>
      </dgm:t>
    </dgm:pt>
    <dgm:pt modelId="{FF3A6A21-05C7-4B53-97A7-6E6A0B36DF15}" type="pres">
      <dgm:prSet presAssocID="{DDF28323-EC7F-4D2D-8463-33D7E88A8ACD}" presName="Child2" presStyleLbl="revTx" presStyleIdx="2" presStyleCnt="4">
        <dgm:presLayoutVars>
          <dgm:chMax val="0"/>
          <dgm:chPref val="0"/>
          <dgm:bulletEnabled val="1"/>
        </dgm:presLayoutVars>
      </dgm:prSet>
      <dgm:spPr/>
      <dgm:t>
        <a:bodyPr/>
        <a:lstStyle/>
        <a:p>
          <a:endParaRPr lang="en-US"/>
        </a:p>
      </dgm:t>
    </dgm:pt>
    <dgm:pt modelId="{850A40D1-3AFE-438D-B066-274683A41E2C}" type="pres">
      <dgm:prSet presAssocID="{DDF28323-EC7F-4D2D-8463-33D7E88A8ACD}" presName="Parent2" presStyleLbl="revTx" presStyleIdx="2" presStyleCnt="4">
        <dgm:presLayoutVars>
          <dgm:chMax val="1"/>
          <dgm:chPref val="1"/>
          <dgm:bulletEnabled val="1"/>
        </dgm:presLayoutVars>
      </dgm:prSet>
      <dgm:spPr/>
      <dgm:t>
        <a:bodyPr/>
        <a:lstStyle/>
        <a:p>
          <a:endParaRPr lang="en-US"/>
        </a:p>
      </dgm:t>
    </dgm:pt>
    <dgm:pt modelId="{D0BD7847-E9A8-4A30-9BED-514DE9BF7154}" type="pres">
      <dgm:prSet presAssocID="{21406E05-E840-4ED8-BCDD-48203CF31B28}" presName="Accent1" presStyleCnt="0"/>
      <dgm:spPr/>
    </dgm:pt>
    <dgm:pt modelId="{675F2F1B-813A-4A96-811F-A12607AAE852}" type="pres">
      <dgm:prSet presAssocID="{21406E05-E840-4ED8-BCDD-48203CF31B28}" presName="Accent" presStyleLbl="node1" presStyleIdx="3" presStyleCnt="4"/>
      <dgm:spPr/>
    </dgm:pt>
    <dgm:pt modelId="{25881E7A-8CE7-4F87-9D94-161D59DB15EE}" type="pres">
      <dgm:prSet presAssocID="{21406E05-E840-4ED8-BCDD-48203CF31B28}" presName="ParentBackground1" presStyleCnt="0"/>
      <dgm:spPr/>
    </dgm:pt>
    <dgm:pt modelId="{0EE560D2-DB38-42C0-8AA4-22F7868433C7}" type="pres">
      <dgm:prSet presAssocID="{21406E05-E840-4ED8-BCDD-48203CF31B28}" presName="ParentBackground" presStyleLbl="fgAcc1" presStyleIdx="3" presStyleCnt="4"/>
      <dgm:spPr/>
      <dgm:t>
        <a:bodyPr/>
        <a:lstStyle/>
        <a:p>
          <a:endParaRPr lang="en-US"/>
        </a:p>
      </dgm:t>
    </dgm:pt>
    <dgm:pt modelId="{14F3DF0A-1AB1-43DA-B0D3-D956C65BDDE9}" type="pres">
      <dgm:prSet presAssocID="{21406E05-E840-4ED8-BCDD-48203CF31B28}" presName="Child1" presStyleLbl="revTx" presStyleIdx="3" presStyleCnt="4">
        <dgm:presLayoutVars>
          <dgm:chMax val="0"/>
          <dgm:chPref val="0"/>
          <dgm:bulletEnabled val="1"/>
        </dgm:presLayoutVars>
      </dgm:prSet>
      <dgm:spPr/>
      <dgm:t>
        <a:bodyPr/>
        <a:lstStyle/>
        <a:p>
          <a:endParaRPr lang="en-US"/>
        </a:p>
      </dgm:t>
    </dgm:pt>
    <dgm:pt modelId="{F8CF22FB-DB3D-483C-9FB8-66B42D506C75}" type="pres">
      <dgm:prSet presAssocID="{21406E05-E840-4ED8-BCDD-48203CF31B28}" presName="Parent1" presStyleLbl="revTx" presStyleIdx="3" presStyleCnt="4">
        <dgm:presLayoutVars>
          <dgm:chMax val="1"/>
          <dgm:chPref val="1"/>
          <dgm:bulletEnabled val="1"/>
        </dgm:presLayoutVars>
      </dgm:prSet>
      <dgm:spPr/>
      <dgm:t>
        <a:bodyPr/>
        <a:lstStyle/>
        <a:p>
          <a:endParaRPr lang="en-US"/>
        </a:p>
      </dgm:t>
    </dgm:pt>
  </dgm:ptLst>
  <dgm:cxnLst>
    <dgm:cxn modelId="{0C6FC1E9-6E04-4413-B55D-2672E561FD16}" type="presOf" srcId="{1158BF93-26A9-41FE-93DE-AC91FB46A5B2}" destId="{9A6A9F0A-8857-49AE-9C9C-94911C1E2141}" srcOrd="0" destOrd="0" presId="urn:microsoft.com/office/officeart/2011/layout/CircleProcess"/>
    <dgm:cxn modelId="{17BF01F6-DA74-487D-BD6B-69CF31264973}" type="presOf" srcId="{492F942A-744B-4DF1-845E-0C2AFF045605}" destId="{FF3A6A21-05C7-4B53-97A7-6E6A0B36DF15}" srcOrd="0" destOrd="1" presId="urn:microsoft.com/office/officeart/2011/layout/CircleProcess"/>
    <dgm:cxn modelId="{55E45243-5826-4D38-AB11-E013F5465343}" srcId="{B8295044-0CFC-48B3-AF1A-CB111FDA4707}" destId="{197958ED-7219-466B-B8E7-43ED44E4DE3B}" srcOrd="3" destOrd="0" parTransId="{C76E2632-9E71-4440-B83F-F4EBE05D145E}" sibTransId="{969E5F9E-93B7-47AF-997C-3B8EBC975148}"/>
    <dgm:cxn modelId="{4F49E7F1-2C83-4B40-9A0B-E5FB6AD73E94}" srcId="{DDF28323-EC7F-4D2D-8463-33D7E88A8ACD}" destId="{492F942A-744B-4DF1-845E-0C2AFF045605}" srcOrd="1" destOrd="0" parTransId="{0EE2A1EC-C6EE-43AF-9D2B-770817526369}" sibTransId="{20E644F0-B4BC-48BD-8EE2-7ACD8EC25117}"/>
    <dgm:cxn modelId="{DA9D270D-DB08-4282-B262-2E4B94240215}" srcId="{21406E05-E840-4ED8-BCDD-48203CF31B28}" destId="{69077C67-8ED2-4887-A225-84E7350E8B90}" srcOrd="2" destOrd="0" parTransId="{54C95FA2-6049-4AF6-A331-08A008E61B89}" sibTransId="{0FB2C991-3824-4A7E-83F4-DF35CFAFED4F}"/>
    <dgm:cxn modelId="{C26BB513-DAC4-4796-8A72-D340F6C575CB}" type="presOf" srcId="{21406E05-E840-4ED8-BCDD-48203CF31B28}" destId="{F8CF22FB-DB3D-483C-9FB8-66B42D506C75}" srcOrd="1" destOrd="0" presId="urn:microsoft.com/office/officeart/2011/layout/CircleProcess"/>
    <dgm:cxn modelId="{CD986696-BE8A-4D09-A262-8BE788B9EAC3}" srcId="{B8295044-0CFC-48B3-AF1A-CB111FDA4707}" destId="{CA61E4A0-81A1-4D42-B28F-A130ED82F885}" srcOrd="2" destOrd="0" parTransId="{DF41AB7D-7CE1-4702-958F-966700E60F89}" sibTransId="{9C721738-83E1-4AED-A2DA-1C563CBB838C}"/>
    <dgm:cxn modelId="{AD6743D5-78F3-4FE6-9F48-D6F641D6E23C}" type="presOf" srcId="{BE75B44C-9EA6-42FC-B21B-AC484C68F277}" destId="{FF3A6A21-05C7-4B53-97A7-6E6A0B36DF15}" srcOrd="0" destOrd="0" presId="urn:microsoft.com/office/officeart/2011/layout/CircleProcess"/>
    <dgm:cxn modelId="{A8FE3736-11E1-46A4-AD81-3D2759216C34}" type="presOf" srcId="{69077C67-8ED2-4887-A225-84E7350E8B90}" destId="{14F3DF0A-1AB1-43DA-B0D3-D956C65BDDE9}" srcOrd="0" destOrd="2" presId="urn:microsoft.com/office/officeart/2011/layout/CircleProcess"/>
    <dgm:cxn modelId="{DF8BA3C5-5BC7-4D0C-85EF-6D2CF3813B64}" type="presOf" srcId="{2576B812-D12E-4AF3-A3DD-2EA51DCB51BA}" destId="{DF04ECC6-8BA6-40E0-93A2-9A5CB0167842}" srcOrd="0" destOrd="0" presId="urn:microsoft.com/office/officeart/2011/layout/CircleProcess"/>
    <dgm:cxn modelId="{7F0E4C4D-2B4D-4D8C-A281-C702975BEDA4}" type="presOf" srcId="{AE524D28-3638-44F2-BEE6-436ADEF81D7E}" destId="{DF04ECC6-8BA6-40E0-93A2-9A5CB0167842}" srcOrd="0" destOrd="1" presId="urn:microsoft.com/office/officeart/2011/layout/CircleProcess"/>
    <dgm:cxn modelId="{4233376A-B651-462D-8F59-CB653A15C7E2}" srcId="{CA61E4A0-81A1-4D42-B28F-A130ED82F885}" destId="{AE524D28-3638-44F2-BEE6-436ADEF81D7E}" srcOrd="1" destOrd="0" parTransId="{1DF54D4C-C899-40BF-9DBE-EFE20E34048D}" sibTransId="{DEB58DC5-9321-4225-AAFB-D321D1627E89}"/>
    <dgm:cxn modelId="{78B65294-88A9-4DDD-A1A6-2BB8927F25C0}" type="presOf" srcId="{197958ED-7219-466B-B8E7-43ED44E4DE3B}" destId="{43B0F150-9C16-4E6E-8BBE-4B870F931FA6}" srcOrd="1" destOrd="0" presId="urn:microsoft.com/office/officeart/2011/layout/CircleProcess"/>
    <dgm:cxn modelId="{05BE9D7A-1394-4D45-988D-E42B219783C7}" srcId="{197958ED-7219-466B-B8E7-43ED44E4DE3B}" destId="{1158BF93-26A9-41FE-93DE-AC91FB46A5B2}" srcOrd="0" destOrd="0" parTransId="{99A85128-7F6D-46C9-8633-90CBC5191B17}" sibTransId="{AFA2F5F6-72B6-4883-8A6D-B42DEFEDE0B9}"/>
    <dgm:cxn modelId="{F705F802-C35F-4D73-BACB-F56CB6ADC6CE}" type="presOf" srcId="{21406E05-E840-4ED8-BCDD-48203CF31B28}" destId="{0EE560D2-DB38-42C0-8AA4-22F7868433C7}" srcOrd="0" destOrd="0" presId="urn:microsoft.com/office/officeart/2011/layout/CircleProcess"/>
    <dgm:cxn modelId="{91C5A874-BF0F-461E-A2A2-41712A0BCDC5}" srcId="{DDF28323-EC7F-4D2D-8463-33D7E88A8ACD}" destId="{BE75B44C-9EA6-42FC-B21B-AC484C68F277}" srcOrd="0" destOrd="0" parTransId="{C6BED7D0-36B9-4FDD-ACE7-E147C2A17B51}" sibTransId="{E3F1BBC9-7115-4684-A796-D4C6EF1B0F47}"/>
    <dgm:cxn modelId="{A03379E4-196B-4962-9028-A200612C9E30}" type="presOf" srcId="{75E37525-BBF0-42F8-8580-66613EB7FBFB}" destId="{14F3DF0A-1AB1-43DA-B0D3-D956C65BDDE9}" srcOrd="0" destOrd="0" presId="urn:microsoft.com/office/officeart/2011/layout/CircleProcess"/>
    <dgm:cxn modelId="{9D80D942-7B60-45A3-90A1-6F2DC45D6BD4}" type="presOf" srcId="{197958ED-7219-466B-B8E7-43ED44E4DE3B}" destId="{EF1DCF3D-E8E2-4D72-AADE-1A3B72F38081}" srcOrd="0" destOrd="0" presId="urn:microsoft.com/office/officeart/2011/layout/CircleProcess"/>
    <dgm:cxn modelId="{AEEABE60-FC89-46D5-A639-57033E141877}" srcId="{21406E05-E840-4ED8-BCDD-48203CF31B28}" destId="{75E37525-BBF0-42F8-8580-66613EB7FBFB}" srcOrd="0" destOrd="0" parTransId="{CC27EB77-57F9-4C8D-8747-143EBCB4462B}" sibTransId="{3E4E4151-F621-46CA-BBCE-A4AC71EF2055}"/>
    <dgm:cxn modelId="{FA2480EA-5641-460A-95AF-31575CA56EE1}" type="presOf" srcId="{B8295044-0CFC-48B3-AF1A-CB111FDA4707}" destId="{D61FE0CC-7BFE-42E8-BA7D-F466D5F68D2C}" srcOrd="0" destOrd="0" presId="urn:microsoft.com/office/officeart/2011/layout/CircleProcess"/>
    <dgm:cxn modelId="{54A1393E-455F-4762-8D76-DC1FD331F50B}" srcId="{B8295044-0CFC-48B3-AF1A-CB111FDA4707}" destId="{DDF28323-EC7F-4D2D-8463-33D7E88A8ACD}" srcOrd="1" destOrd="0" parTransId="{5554E027-6103-4D3A-B169-AC74EA8B7191}" sibTransId="{4338C32E-5354-4C5F-A2BF-891A57310107}"/>
    <dgm:cxn modelId="{354E1765-E92A-44B0-8A07-B3498C2EB4CE}" type="presOf" srcId="{7EC7CE7F-400C-4B9B-B99D-7D2ADBA4FBBC}" destId="{9A6A9F0A-8857-49AE-9C9C-94911C1E2141}" srcOrd="0" destOrd="1" presId="urn:microsoft.com/office/officeart/2011/layout/CircleProcess"/>
    <dgm:cxn modelId="{D5BBAF8A-73C2-4CEC-B683-BCF5D22EF5A6}" type="presOf" srcId="{08376ED7-61E0-48A5-A8DD-F2199B78A9BD}" destId="{14F3DF0A-1AB1-43DA-B0D3-D956C65BDDE9}" srcOrd="0" destOrd="1" presId="urn:microsoft.com/office/officeart/2011/layout/CircleProcess"/>
    <dgm:cxn modelId="{F49BA216-1B3D-4FD4-8BE5-7A6BFB685406}" type="presOf" srcId="{DDF28323-EC7F-4D2D-8463-33D7E88A8ACD}" destId="{850A40D1-3AFE-438D-B066-274683A41E2C}" srcOrd="1" destOrd="0" presId="urn:microsoft.com/office/officeart/2011/layout/CircleProcess"/>
    <dgm:cxn modelId="{769A720A-2FD8-4DC1-915F-8FD007E216DC}" type="presOf" srcId="{DDF28323-EC7F-4D2D-8463-33D7E88A8ACD}" destId="{A7C776ED-FF28-4FB6-81DC-E48A2A8737CF}" srcOrd="0" destOrd="0" presId="urn:microsoft.com/office/officeart/2011/layout/CircleProcess"/>
    <dgm:cxn modelId="{86DBDA2D-61F3-46B9-B7A3-8178A304D32C}" srcId="{CA61E4A0-81A1-4D42-B28F-A130ED82F885}" destId="{2576B812-D12E-4AF3-A3DD-2EA51DCB51BA}" srcOrd="0" destOrd="0" parTransId="{CBF732BC-5DE2-494F-A503-5FF3868A299F}" sibTransId="{D258EDFA-E9AF-4555-829B-68746415446A}"/>
    <dgm:cxn modelId="{BBB4D42E-C141-438B-B30E-856670EDD1F6}" srcId="{21406E05-E840-4ED8-BCDD-48203CF31B28}" destId="{08376ED7-61E0-48A5-A8DD-F2199B78A9BD}" srcOrd="1" destOrd="0" parTransId="{B3E0BAD7-2D6D-472C-9EC9-54C172D6BC61}" sibTransId="{5253B1FA-44BD-4206-B6C7-257BF165B8E5}"/>
    <dgm:cxn modelId="{4D084AE9-DB37-4FA4-87EE-21D9320B5C1F}" type="presOf" srcId="{CA61E4A0-81A1-4D42-B28F-A130ED82F885}" destId="{45DE6AAE-8968-4B0F-B2C4-E1C2CCD800DA}" srcOrd="0" destOrd="0" presId="urn:microsoft.com/office/officeart/2011/layout/CircleProcess"/>
    <dgm:cxn modelId="{7E32DAFF-7F7D-46B2-AFDF-0B443EEB6B75}" srcId="{197958ED-7219-466B-B8E7-43ED44E4DE3B}" destId="{7EC7CE7F-400C-4B9B-B99D-7D2ADBA4FBBC}" srcOrd="1" destOrd="0" parTransId="{8481D49B-017B-4DAF-8DC2-BBB807616A0C}" sibTransId="{773339BE-5B71-4B35-9284-432DE334ADCB}"/>
    <dgm:cxn modelId="{E93DA24B-DBCE-4D40-9A07-22DBD809AD8B}" srcId="{B8295044-0CFC-48B3-AF1A-CB111FDA4707}" destId="{21406E05-E840-4ED8-BCDD-48203CF31B28}" srcOrd="0" destOrd="0" parTransId="{28DAB2A5-94FB-4397-9955-E6F0AEF1FFB3}" sibTransId="{C95C6983-7C63-41EB-9587-CA36CD241BE2}"/>
    <dgm:cxn modelId="{4174B686-0C0C-4613-913B-09B36727751C}" type="presOf" srcId="{CA61E4A0-81A1-4D42-B28F-A130ED82F885}" destId="{432A7EE9-C30B-44F8-9F64-B8DBE343C004}" srcOrd="1" destOrd="0" presId="urn:microsoft.com/office/officeart/2011/layout/CircleProcess"/>
    <dgm:cxn modelId="{B92CEEAE-D31E-469D-8ADB-AE30201651A1}" type="presParOf" srcId="{D61FE0CC-7BFE-42E8-BA7D-F466D5F68D2C}" destId="{417372F9-413B-4A9D-9732-E79723FDEF3E}" srcOrd="0" destOrd="0" presId="urn:microsoft.com/office/officeart/2011/layout/CircleProcess"/>
    <dgm:cxn modelId="{5B2FABC3-CFC8-46CA-9FC8-B4EB45CDFD29}" type="presParOf" srcId="{417372F9-413B-4A9D-9732-E79723FDEF3E}" destId="{26CA607D-A703-4C8C-80E9-2C37286DB980}" srcOrd="0" destOrd="0" presId="urn:microsoft.com/office/officeart/2011/layout/CircleProcess"/>
    <dgm:cxn modelId="{7BCA49A7-F573-4150-9D8E-9EBE9E4C914F}" type="presParOf" srcId="{D61FE0CC-7BFE-42E8-BA7D-F466D5F68D2C}" destId="{E731FE0B-91D1-4A2D-8BD6-320A0A2EA68F}" srcOrd="1" destOrd="0" presId="urn:microsoft.com/office/officeart/2011/layout/CircleProcess"/>
    <dgm:cxn modelId="{E327D2BE-934F-4B8C-9639-8DC74203B45F}" type="presParOf" srcId="{E731FE0B-91D1-4A2D-8BD6-320A0A2EA68F}" destId="{EF1DCF3D-E8E2-4D72-AADE-1A3B72F38081}" srcOrd="0" destOrd="0" presId="urn:microsoft.com/office/officeart/2011/layout/CircleProcess"/>
    <dgm:cxn modelId="{3D131A4A-E9CC-4A3B-8125-D6D7366742CA}" type="presParOf" srcId="{D61FE0CC-7BFE-42E8-BA7D-F466D5F68D2C}" destId="{9A6A9F0A-8857-49AE-9C9C-94911C1E2141}" srcOrd="2" destOrd="0" presId="urn:microsoft.com/office/officeart/2011/layout/CircleProcess"/>
    <dgm:cxn modelId="{C5A8906A-6015-4D24-AE3E-07441FB5F43C}" type="presParOf" srcId="{D61FE0CC-7BFE-42E8-BA7D-F466D5F68D2C}" destId="{43B0F150-9C16-4E6E-8BBE-4B870F931FA6}" srcOrd="3" destOrd="0" presId="urn:microsoft.com/office/officeart/2011/layout/CircleProcess"/>
    <dgm:cxn modelId="{3E3E806C-ADF6-466A-9E46-35761794D7D9}" type="presParOf" srcId="{D61FE0CC-7BFE-42E8-BA7D-F466D5F68D2C}" destId="{CE6216D6-613B-40B6-97D7-1D713A3C4C1D}" srcOrd="4" destOrd="0" presId="urn:microsoft.com/office/officeart/2011/layout/CircleProcess"/>
    <dgm:cxn modelId="{2CB43367-E613-467E-8D4C-F52C40E40617}" type="presParOf" srcId="{CE6216D6-613B-40B6-97D7-1D713A3C4C1D}" destId="{3802709F-0AD0-4867-BBFA-9A7AD15EAE34}" srcOrd="0" destOrd="0" presId="urn:microsoft.com/office/officeart/2011/layout/CircleProcess"/>
    <dgm:cxn modelId="{15AAD862-0D6A-460E-B19D-175852AD6C05}" type="presParOf" srcId="{D61FE0CC-7BFE-42E8-BA7D-F466D5F68D2C}" destId="{A70E2D4A-46F8-4998-AC29-D32B0558458D}" srcOrd="5" destOrd="0" presId="urn:microsoft.com/office/officeart/2011/layout/CircleProcess"/>
    <dgm:cxn modelId="{6D30E980-2A15-4B79-A21F-BE5056CFABEA}" type="presParOf" srcId="{A70E2D4A-46F8-4998-AC29-D32B0558458D}" destId="{45DE6AAE-8968-4B0F-B2C4-E1C2CCD800DA}" srcOrd="0" destOrd="0" presId="urn:microsoft.com/office/officeart/2011/layout/CircleProcess"/>
    <dgm:cxn modelId="{36F1E78B-9CDB-46EC-85C4-C6CC0A8AC856}" type="presParOf" srcId="{D61FE0CC-7BFE-42E8-BA7D-F466D5F68D2C}" destId="{DF04ECC6-8BA6-40E0-93A2-9A5CB0167842}" srcOrd="6" destOrd="0" presId="urn:microsoft.com/office/officeart/2011/layout/CircleProcess"/>
    <dgm:cxn modelId="{D20EAB17-7AFE-459B-86C0-68C56FC21912}" type="presParOf" srcId="{D61FE0CC-7BFE-42E8-BA7D-F466D5F68D2C}" destId="{432A7EE9-C30B-44F8-9F64-B8DBE343C004}" srcOrd="7" destOrd="0" presId="urn:microsoft.com/office/officeart/2011/layout/CircleProcess"/>
    <dgm:cxn modelId="{B1F8E5E2-3F48-4A51-9299-C846B81FE0C2}" type="presParOf" srcId="{D61FE0CC-7BFE-42E8-BA7D-F466D5F68D2C}" destId="{3D5E2A69-D976-4B38-BEDE-6875451BCBED}" srcOrd="8" destOrd="0" presId="urn:microsoft.com/office/officeart/2011/layout/CircleProcess"/>
    <dgm:cxn modelId="{A9515BD9-68FB-4D14-B8DD-0B222A1C5277}" type="presParOf" srcId="{3D5E2A69-D976-4B38-BEDE-6875451BCBED}" destId="{1A995551-B6B1-4D62-A70E-8CF985B95100}" srcOrd="0" destOrd="0" presId="urn:microsoft.com/office/officeart/2011/layout/CircleProcess"/>
    <dgm:cxn modelId="{2D035955-CA24-40AF-A6E2-48710F2CBCB3}" type="presParOf" srcId="{D61FE0CC-7BFE-42E8-BA7D-F466D5F68D2C}" destId="{F5994F59-E453-4497-AB8B-C04D82435E6E}" srcOrd="9" destOrd="0" presId="urn:microsoft.com/office/officeart/2011/layout/CircleProcess"/>
    <dgm:cxn modelId="{F9D99B39-AC74-4253-AC7F-6DBD16FCC822}" type="presParOf" srcId="{F5994F59-E453-4497-AB8B-C04D82435E6E}" destId="{A7C776ED-FF28-4FB6-81DC-E48A2A8737CF}" srcOrd="0" destOrd="0" presId="urn:microsoft.com/office/officeart/2011/layout/CircleProcess"/>
    <dgm:cxn modelId="{2275F34C-6099-4973-99DD-24BC72584981}" type="presParOf" srcId="{D61FE0CC-7BFE-42E8-BA7D-F466D5F68D2C}" destId="{FF3A6A21-05C7-4B53-97A7-6E6A0B36DF15}" srcOrd="10" destOrd="0" presId="urn:microsoft.com/office/officeart/2011/layout/CircleProcess"/>
    <dgm:cxn modelId="{E922DC22-E6B3-4DAD-AEE0-41CECDCCDF77}" type="presParOf" srcId="{D61FE0CC-7BFE-42E8-BA7D-F466D5F68D2C}" destId="{850A40D1-3AFE-438D-B066-274683A41E2C}" srcOrd="11" destOrd="0" presId="urn:microsoft.com/office/officeart/2011/layout/CircleProcess"/>
    <dgm:cxn modelId="{5CC75826-88EE-4146-A148-174D8CB88E6E}" type="presParOf" srcId="{D61FE0CC-7BFE-42E8-BA7D-F466D5F68D2C}" destId="{D0BD7847-E9A8-4A30-9BED-514DE9BF7154}" srcOrd="12" destOrd="0" presId="urn:microsoft.com/office/officeart/2011/layout/CircleProcess"/>
    <dgm:cxn modelId="{74A48390-10B8-4641-88C8-DBDF83195787}" type="presParOf" srcId="{D0BD7847-E9A8-4A30-9BED-514DE9BF7154}" destId="{675F2F1B-813A-4A96-811F-A12607AAE852}" srcOrd="0" destOrd="0" presId="urn:microsoft.com/office/officeart/2011/layout/CircleProcess"/>
    <dgm:cxn modelId="{E2C5EC02-B435-49C7-A849-9ED645A50FA1}" type="presParOf" srcId="{D61FE0CC-7BFE-42E8-BA7D-F466D5F68D2C}" destId="{25881E7A-8CE7-4F87-9D94-161D59DB15EE}" srcOrd="13" destOrd="0" presId="urn:microsoft.com/office/officeart/2011/layout/CircleProcess"/>
    <dgm:cxn modelId="{09C881C3-8EBC-4075-8359-CC1D4DD32432}" type="presParOf" srcId="{25881E7A-8CE7-4F87-9D94-161D59DB15EE}" destId="{0EE560D2-DB38-42C0-8AA4-22F7868433C7}" srcOrd="0" destOrd="0" presId="urn:microsoft.com/office/officeart/2011/layout/CircleProcess"/>
    <dgm:cxn modelId="{B72C197A-7FD7-4D05-A5C5-72A28910FC1B}" type="presParOf" srcId="{D61FE0CC-7BFE-42E8-BA7D-F466D5F68D2C}" destId="{14F3DF0A-1AB1-43DA-B0D3-D956C65BDDE9}" srcOrd="14" destOrd="0" presId="urn:microsoft.com/office/officeart/2011/layout/CircleProcess"/>
    <dgm:cxn modelId="{B590159E-DBA1-4AB1-8314-BC90F3A052CE}" type="presParOf" srcId="{D61FE0CC-7BFE-42E8-BA7D-F466D5F68D2C}" destId="{F8CF22FB-DB3D-483C-9FB8-66B42D506C75}" srcOrd="15" destOrd="0" presId="urn:microsoft.com/office/officeart/2011/layout/CircleProcess"/>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6E52D2-4D28-4D36-B40F-78B6146EA9D8}"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n-US"/>
        </a:p>
      </dgm:t>
    </dgm:pt>
    <dgm:pt modelId="{9DC84686-D47B-4ACC-9417-6AA2588ADFBD}">
      <dgm:prSet phldrT="[Text]" custT="1"/>
      <dgm:spPr/>
      <dgm:t>
        <a:bodyPr/>
        <a:lstStyle/>
        <a:p>
          <a:r>
            <a:rPr lang="en-US" sz="2400" dirty="0"/>
            <a:t>Data Denial</a:t>
          </a:r>
        </a:p>
      </dgm:t>
    </dgm:pt>
    <dgm:pt modelId="{34CF8848-B969-4591-A9A6-48974780B60F}" type="parTrans" cxnId="{7BD2468F-B598-4520-BF87-2A7D16D45E47}">
      <dgm:prSet/>
      <dgm:spPr/>
      <dgm:t>
        <a:bodyPr/>
        <a:lstStyle/>
        <a:p>
          <a:endParaRPr lang="en-US" sz="2000"/>
        </a:p>
      </dgm:t>
    </dgm:pt>
    <dgm:pt modelId="{4FDC646F-884F-4B7E-884E-3B023D1289C0}" type="sibTrans" cxnId="{7BD2468F-B598-4520-BF87-2A7D16D45E47}">
      <dgm:prSet/>
      <dgm:spPr/>
      <dgm:t>
        <a:bodyPr/>
        <a:lstStyle/>
        <a:p>
          <a:endParaRPr lang="en-US" sz="2000"/>
        </a:p>
      </dgm:t>
    </dgm:pt>
    <dgm:pt modelId="{D85D2880-A9B4-4817-BBF8-C9F26D0FA6FB}">
      <dgm:prSet phldrT="[Text]" custT="1"/>
      <dgm:spPr/>
      <dgm:t>
        <a:bodyPr/>
        <a:lstStyle/>
        <a:p>
          <a:r>
            <a:rPr lang="en-US" sz="2400" dirty="0"/>
            <a:t>You distrust data and avoid using it</a:t>
          </a:r>
        </a:p>
      </dgm:t>
    </dgm:pt>
    <dgm:pt modelId="{91ED48F8-DD64-445A-9B8C-C2709B62B1E5}" type="parTrans" cxnId="{7BFCDA0B-B6F5-4F99-8E64-97FB7E398550}">
      <dgm:prSet/>
      <dgm:spPr/>
      <dgm:t>
        <a:bodyPr/>
        <a:lstStyle/>
        <a:p>
          <a:endParaRPr lang="en-US" sz="2000"/>
        </a:p>
      </dgm:t>
    </dgm:pt>
    <dgm:pt modelId="{88C4C7EC-7065-411F-AFA8-6E4A6CBF18DB}" type="sibTrans" cxnId="{7BFCDA0B-B6F5-4F99-8E64-97FB7E398550}">
      <dgm:prSet/>
      <dgm:spPr/>
      <dgm:t>
        <a:bodyPr/>
        <a:lstStyle/>
        <a:p>
          <a:endParaRPr lang="en-US" sz="2000"/>
        </a:p>
      </dgm:t>
    </dgm:pt>
    <dgm:pt modelId="{F80FABF4-8F3F-447F-AC13-F81D98ABC4CA}">
      <dgm:prSet phldrT="[Text]" custT="1"/>
      <dgm:spPr/>
      <dgm:t>
        <a:bodyPr/>
        <a:lstStyle/>
        <a:p>
          <a:r>
            <a:rPr lang="en-US" sz="2400" dirty="0"/>
            <a:t>Data Indifferent</a:t>
          </a:r>
        </a:p>
      </dgm:t>
    </dgm:pt>
    <dgm:pt modelId="{ABD33523-B13C-4E43-B700-A5127DC9C57C}" type="parTrans" cxnId="{C4794EF3-033B-4655-9E95-61ED7BF55E7B}">
      <dgm:prSet/>
      <dgm:spPr/>
      <dgm:t>
        <a:bodyPr/>
        <a:lstStyle/>
        <a:p>
          <a:endParaRPr lang="en-US" sz="2000"/>
        </a:p>
      </dgm:t>
    </dgm:pt>
    <dgm:pt modelId="{3165C0FF-2691-4710-B40D-E8347D46943D}" type="sibTrans" cxnId="{C4794EF3-033B-4655-9E95-61ED7BF55E7B}">
      <dgm:prSet/>
      <dgm:spPr/>
      <dgm:t>
        <a:bodyPr/>
        <a:lstStyle/>
        <a:p>
          <a:endParaRPr lang="en-US" sz="2000"/>
        </a:p>
      </dgm:t>
    </dgm:pt>
    <dgm:pt modelId="{D0DA9A9A-4C0F-4401-B091-BE9FD18470AB}">
      <dgm:prSet phldrT="[Text]" custT="1"/>
      <dgm:spPr/>
      <dgm:t>
        <a:bodyPr/>
        <a:lstStyle/>
        <a:p>
          <a:r>
            <a:rPr lang="en-US" sz="2400" dirty="0"/>
            <a:t>You don’t care about data and have no need for it</a:t>
          </a:r>
        </a:p>
      </dgm:t>
    </dgm:pt>
    <dgm:pt modelId="{2F53FCBD-A60C-4022-A8CF-3DD9B0C51F22}" type="parTrans" cxnId="{C946D8F5-2ED2-413D-BF98-EA683D854807}">
      <dgm:prSet/>
      <dgm:spPr/>
      <dgm:t>
        <a:bodyPr/>
        <a:lstStyle/>
        <a:p>
          <a:endParaRPr lang="en-US" sz="2000"/>
        </a:p>
      </dgm:t>
    </dgm:pt>
    <dgm:pt modelId="{C6687DA2-8861-4545-BA43-1908A2781685}" type="sibTrans" cxnId="{C946D8F5-2ED2-413D-BF98-EA683D854807}">
      <dgm:prSet/>
      <dgm:spPr/>
      <dgm:t>
        <a:bodyPr/>
        <a:lstStyle/>
        <a:p>
          <a:endParaRPr lang="en-US" sz="2000"/>
        </a:p>
      </dgm:t>
    </dgm:pt>
    <dgm:pt modelId="{64D835D0-8FAD-4177-9FAF-189AD9721980}">
      <dgm:prSet phldrT="[Text]" custT="1"/>
      <dgm:spPr/>
      <dgm:t>
        <a:bodyPr/>
        <a:lstStyle/>
        <a:p>
          <a:r>
            <a:rPr lang="en-US" sz="2400" dirty="0"/>
            <a:t>Data Informed</a:t>
          </a:r>
        </a:p>
      </dgm:t>
    </dgm:pt>
    <dgm:pt modelId="{9B84C992-BE7B-4EBA-A1AB-E1A014A6C83C}" type="parTrans" cxnId="{B1946C9A-095F-4253-84A3-E7FDD398B99D}">
      <dgm:prSet/>
      <dgm:spPr/>
      <dgm:t>
        <a:bodyPr/>
        <a:lstStyle/>
        <a:p>
          <a:endParaRPr lang="en-US" sz="2000"/>
        </a:p>
      </dgm:t>
    </dgm:pt>
    <dgm:pt modelId="{F962EEBC-643D-45AD-B880-4162BFE98853}" type="sibTrans" cxnId="{B1946C9A-095F-4253-84A3-E7FDD398B99D}">
      <dgm:prSet/>
      <dgm:spPr/>
      <dgm:t>
        <a:bodyPr/>
        <a:lstStyle/>
        <a:p>
          <a:endParaRPr lang="en-US" sz="2000"/>
        </a:p>
      </dgm:t>
    </dgm:pt>
    <dgm:pt modelId="{23273B1E-2B72-45E0-AEDA-DA035E366840}">
      <dgm:prSet phldrT="[Text]" custT="1"/>
      <dgm:spPr/>
      <dgm:t>
        <a:bodyPr/>
        <a:lstStyle/>
        <a:p>
          <a:r>
            <a:rPr lang="en-US" sz="2400" dirty="0"/>
            <a:t>You use it only when it supports your opinions or decisions</a:t>
          </a:r>
        </a:p>
      </dgm:t>
    </dgm:pt>
    <dgm:pt modelId="{989DDBD7-B5DB-4D1E-A612-F57EA03D31F6}" type="parTrans" cxnId="{3DB16B79-4742-4CF4-B3B9-436CD684A121}">
      <dgm:prSet/>
      <dgm:spPr/>
      <dgm:t>
        <a:bodyPr/>
        <a:lstStyle/>
        <a:p>
          <a:endParaRPr lang="en-US" sz="2000"/>
        </a:p>
      </dgm:t>
    </dgm:pt>
    <dgm:pt modelId="{4548258C-FE71-49AA-8C4F-CA67A65AF40D}" type="sibTrans" cxnId="{3DB16B79-4742-4CF4-B3B9-436CD684A121}">
      <dgm:prSet/>
      <dgm:spPr/>
      <dgm:t>
        <a:bodyPr/>
        <a:lstStyle/>
        <a:p>
          <a:endParaRPr lang="en-US" sz="2000"/>
        </a:p>
      </dgm:t>
    </dgm:pt>
    <dgm:pt modelId="{2C58D3CB-8D21-4729-974D-92167B850679}">
      <dgm:prSet phldrT="[Text]" custT="1"/>
      <dgm:spPr/>
      <dgm:t>
        <a:bodyPr/>
        <a:lstStyle/>
        <a:p>
          <a:r>
            <a:rPr lang="en-US" sz="2400" dirty="0"/>
            <a:t>Data Driven</a:t>
          </a:r>
        </a:p>
      </dgm:t>
    </dgm:pt>
    <dgm:pt modelId="{95F126C5-2AB3-4130-AEE2-9B627888FF49}" type="parTrans" cxnId="{EF00BE11-00BC-4FCE-978F-6435E0FFEE39}">
      <dgm:prSet/>
      <dgm:spPr/>
      <dgm:t>
        <a:bodyPr/>
        <a:lstStyle/>
        <a:p>
          <a:endParaRPr lang="en-US" sz="2000"/>
        </a:p>
      </dgm:t>
    </dgm:pt>
    <dgm:pt modelId="{C5252E6E-F1E2-495F-9967-A6E3776D6F95}" type="sibTrans" cxnId="{EF00BE11-00BC-4FCE-978F-6435E0FFEE39}">
      <dgm:prSet/>
      <dgm:spPr/>
      <dgm:t>
        <a:bodyPr/>
        <a:lstStyle/>
        <a:p>
          <a:endParaRPr lang="en-US" sz="2000"/>
        </a:p>
      </dgm:t>
    </dgm:pt>
    <dgm:pt modelId="{DAFB16F8-D798-40FD-BE58-76CD2E4BE8A9}">
      <dgm:prSet phldrT="[Text]" custT="1"/>
      <dgm:spPr/>
      <dgm:t>
        <a:bodyPr/>
        <a:lstStyle/>
        <a:p>
          <a:r>
            <a:rPr lang="en-US" sz="2400" dirty="0"/>
            <a:t>You use it to shape and evaluate all your decisions</a:t>
          </a:r>
        </a:p>
      </dgm:t>
    </dgm:pt>
    <dgm:pt modelId="{C226ECC7-ED6E-4FEC-B907-F805C7671B20}" type="parTrans" cxnId="{665F935F-4679-491D-9604-636501203C9A}">
      <dgm:prSet/>
      <dgm:spPr/>
      <dgm:t>
        <a:bodyPr/>
        <a:lstStyle/>
        <a:p>
          <a:endParaRPr lang="en-US" sz="2000"/>
        </a:p>
      </dgm:t>
    </dgm:pt>
    <dgm:pt modelId="{AE3F80E3-5EC3-491C-B9E3-37A620ABA4F5}" type="sibTrans" cxnId="{665F935F-4679-491D-9604-636501203C9A}">
      <dgm:prSet/>
      <dgm:spPr/>
      <dgm:t>
        <a:bodyPr/>
        <a:lstStyle/>
        <a:p>
          <a:endParaRPr lang="en-US" sz="2000"/>
        </a:p>
      </dgm:t>
    </dgm:pt>
    <dgm:pt modelId="{6F6DEE4E-3FA4-4DDE-ABD6-F99FBB960BFD}" type="pres">
      <dgm:prSet presAssocID="{176E52D2-4D28-4D36-B40F-78B6146EA9D8}" presName="Name0" presStyleCnt="0">
        <dgm:presLayoutVars>
          <dgm:dir/>
          <dgm:animLvl val="lvl"/>
          <dgm:resizeHandles val="exact"/>
        </dgm:presLayoutVars>
      </dgm:prSet>
      <dgm:spPr/>
      <dgm:t>
        <a:bodyPr/>
        <a:lstStyle/>
        <a:p>
          <a:endParaRPr lang="en-US"/>
        </a:p>
      </dgm:t>
    </dgm:pt>
    <dgm:pt modelId="{4EB1C615-7FBE-475D-B778-06EAA1B3656F}" type="pres">
      <dgm:prSet presAssocID="{9DC84686-D47B-4ACC-9417-6AA2588ADFBD}" presName="composite" presStyleCnt="0"/>
      <dgm:spPr/>
    </dgm:pt>
    <dgm:pt modelId="{DBE5FF76-6B82-48A7-B90B-8D2E1FE53F92}" type="pres">
      <dgm:prSet presAssocID="{9DC84686-D47B-4ACC-9417-6AA2588ADFBD}" presName="parTx" presStyleLbl="alignNode1" presStyleIdx="0" presStyleCnt="4">
        <dgm:presLayoutVars>
          <dgm:chMax val="0"/>
          <dgm:chPref val="0"/>
          <dgm:bulletEnabled val="1"/>
        </dgm:presLayoutVars>
      </dgm:prSet>
      <dgm:spPr/>
      <dgm:t>
        <a:bodyPr/>
        <a:lstStyle/>
        <a:p>
          <a:endParaRPr lang="en-US"/>
        </a:p>
      </dgm:t>
    </dgm:pt>
    <dgm:pt modelId="{0A3A20FE-6BA6-4DEE-8147-6AEA700CD6FB}" type="pres">
      <dgm:prSet presAssocID="{9DC84686-D47B-4ACC-9417-6AA2588ADFBD}" presName="desTx" presStyleLbl="alignAccFollowNode1" presStyleIdx="0" presStyleCnt="4">
        <dgm:presLayoutVars>
          <dgm:bulletEnabled val="1"/>
        </dgm:presLayoutVars>
      </dgm:prSet>
      <dgm:spPr/>
      <dgm:t>
        <a:bodyPr/>
        <a:lstStyle/>
        <a:p>
          <a:endParaRPr lang="en-US"/>
        </a:p>
      </dgm:t>
    </dgm:pt>
    <dgm:pt modelId="{386F05CF-2017-4DB8-B9A5-2DC861A844A8}" type="pres">
      <dgm:prSet presAssocID="{4FDC646F-884F-4B7E-884E-3B023D1289C0}" presName="space" presStyleCnt="0"/>
      <dgm:spPr/>
    </dgm:pt>
    <dgm:pt modelId="{4E366955-DCEA-42B8-B8C4-B12D28DBEF08}" type="pres">
      <dgm:prSet presAssocID="{F80FABF4-8F3F-447F-AC13-F81D98ABC4CA}" presName="composite" presStyleCnt="0"/>
      <dgm:spPr/>
    </dgm:pt>
    <dgm:pt modelId="{FBF432A1-B550-4909-81D0-A6C778314F9B}" type="pres">
      <dgm:prSet presAssocID="{F80FABF4-8F3F-447F-AC13-F81D98ABC4CA}" presName="parTx" presStyleLbl="alignNode1" presStyleIdx="1" presStyleCnt="4">
        <dgm:presLayoutVars>
          <dgm:chMax val="0"/>
          <dgm:chPref val="0"/>
          <dgm:bulletEnabled val="1"/>
        </dgm:presLayoutVars>
      </dgm:prSet>
      <dgm:spPr/>
      <dgm:t>
        <a:bodyPr/>
        <a:lstStyle/>
        <a:p>
          <a:endParaRPr lang="en-US"/>
        </a:p>
      </dgm:t>
    </dgm:pt>
    <dgm:pt modelId="{0BA6A1C5-1124-47C8-AEFE-48D8871F7221}" type="pres">
      <dgm:prSet presAssocID="{F80FABF4-8F3F-447F-AC13-F81D98ABC4CA}" presName="desTx" presStyleLbl="alignAccFollowNode1" presStyleIdx="1" presStyleCnt="4">
        <dgm:presLayoutVars>
          <dgm:bulletEnabled val="1"/>
        </dgm:presLayoutVars>
      </dgm:prSet>
      <dgm:spPr/>
      <dgm:t>
        <a:bodyPr/>
        <a:lstStyle/>
        <a:p>
          <a:endParaRPr lang="en-US"/>
        </a:p>
      </dgm:t>
    </dgm:pt>
    <dgm:pt modelId="{D47DC50F-AAA1-4599-AFF8-16E7A4BF23DF}" type="pres">
      <dgm:prSet presAssocID="{3165C0FF-2691-4710-B40D-E8347D46943D}" presName="space" presStyleCnt="0"/>
      <dgm:spPr/>
    </dgm:pt>
    <dgm:pt modelId="{C9FC6E23-06E0-4056-82DE-3C3D3765D9C5}" type="pres">
      <dgm:prSet presAssocID="{64D835D0-8FAD-4177-9FAF-189AD9721980}" presName="composite" presStyleCnt="0"/>
      <dgm:spPr/>
    </dgm:pt>
    <dgm:pt modelId="{C22DF1A8-E41B-4D31-8532-27B562FE14F0}" type="pres">
      <dgm:prSet presAssocID="{64D835D0-8FAD-4177-9FAF-189AD9721980}" presName="parTx" presStyleLbl="alignNode1" presStyleIdx="2" presStyleCnt="4">
        <dgm:presLayoutVars>
          <dgm:chMax val="0"/>
          <dgm:chPref val="0"/>
          <dgm:bulletEnabled val="1"/>
        </dgm:presLayoutVars>
      </dgm:prSet>
      <dgm:spPr/>
      <dgm:t>
        <a:bodyPr/>
        <a:lstStyle/>
        <a:p>
          <a:endParaRPr lang="en-US"/>
        </a:p>
      </dgm:t>
    </dgm:pt>
    <dgm:pt modelId="{41B9FF51-4EBC-4E4C-A8A6-48F76A7844E8}" type="pres">
      <dgm:prSet presAssocID="{64D835D0-8FAD-4177-9FAF-189AD9721980}" presName="desTx" presStyleLbl="alignAccFollowNode1" presStyleIdx="2" presStyleCnt="4">
        <dgm:presLayoutVars>
          <dgm:bulletEnabled val="1"/>
        </dgm:presLayoutVars>
      </dgm:prSet>
      <dgm:spPr/>
      <dgm:t>
        <a:bodyPr/>
        <a:lstStyle/>
        <a:p>
          <a:endParaRPr lang="en-US"/>
        </a:p>
      </dgm:t>
    </dgm:pt>
    <dgm:pt modelId="{1D961903-06AD-4430-AD13-208DB17A60F7}" type="pres">
      <dgm:prSet presAssocID="{F962EEBC-643D-45AD-B880-4162BFE98853}" presName="space" presStyleCnt="0"/>
      <dgm:spPr/>
    </dgm:pt>
    <dgm:pt modelId="{08E66CBD-6E6D-4549-B473-B76144CF8B5A}" type="pres">
      <dgm:prSet presAssocID="{2C58D3CB-8D21-4729-974D-92167B850679}" presName="composite" presStyleCnt="0"/>
      <dgm:spPr/>
    </dgm:pt>
    <dgm:pt modelId="{D63FBDB6-C390-49F0-85AA-63498FEAE99F}" type="pres">
      <dgm:prSet presAssocID="{2C58D3CB-8D21-4729-974D-92167B850679}" presName="parTx" presStyleLbl="alignNode1" presStyleIdx="3" presStyleCnt="4">
        <dgm:presLayoutVars>
          <dgm:chMax val="0"/>
          <dgm:chPref val="0"/>
          <dgm:bulletEnabled val="1"/>
        </dgm:presLayoutVars>
      </dgm:prSet>
      <dgm:spPr/>
      <dgm:t>
        <a:bodyPr/>
        <a:lstStyle/>
        <a:p>
          <a:endParaRPr lang="en-US"/>
        </a:p>
      </dgm:t>
    </dgm:pt>
    <dgm:pt modelId="{41F335AA-85B5-41A8-865C-25ECBAB6D589}" type="pres">
      <dgm:prSet presAssocID="{2C58D3CB-8D21-4729-974D-92167B850679}" presName="desTx" presStyleLbl="alignAccFollowNode1" presStyleIdx="3" presStyleCnt="4">
        <dgm:presLayoutVars>
          <dgm:bulletEnabled val="1"/>
        </dgm:presLayoutVars>
      </dgm:prSet>
      <dgm:spPr/>
      <dgm:t>
        <a:bodyPr/>
        <a:lstStyle/>
        <a:p>
          <a:endParaRPr lang="en-US"/>
        </a:p>
      </dgm:t>
    </dgm:pt>
  </dgm:ptLst>
  <dgm:cxnLst>
    <dgm:cxn modelId="{EF00BE11-00BC-4FCE-978F-6435E0FFEE39}" srcId="{176E52D2-4D28-4D36-B40F-78B6146EA9D8}" destId="{2C58D3CB-8D21-4729-974D-92167B850679}" srcOrd="3" destOrd="0" parTransId="{95F126C5-2AB3-4130-AEE2-9B627888FF49}" sibTransId="{C5252E6E-F1E2-495F-9967-A6E3776D6F95}"/>
    <dgm:cxn modelId="{59BD8977-000A-410D-8A7D-620A006A0EA9}" type="presOf" srcId="{D0DA9A9A-4C0F-4401-B091-BE9FD18470AB}" destId="{0BA6A1C5-1124-47C8-AEFE-48D8871F7221}" srcOrd="0" destOrd="0" presId="urn:microsoft.com/office/officeart/2005/8/layout/hList1"/>
    <dgm:cxn modelId="{26D2C900-9643-4A32-A505-B42732B0FA4B}" type="presOf" srcId="{64D835D0-8FAD-4177-9FAF-189AD9721980}" destId="{C22DF1A8-E41B-4D31-8532-27B562FE14F0}" srcOrd="0" destOrd="0" presId="urn:microsoft.com/office/officeart/2005/8/layout/hList1"/>
    <dgm:cxn modelId="{DEBF0723-C76D-490F-A105-E9A2DFA7A0F9}" type="presOf" srcId="{9DC84686-D47B-4ACC-9417-6AA2588ADFBD}" destId="{DBE5FF76-6B82-48A7-B90B-8D2E1FE53F92}" srcOrd="0" destOrd="0" presId="urn:microsoft.com/office/officeart/2005/8/layout/hList1"/>
    <dgm:cxn modelId="{7BFCDA0B-B6F5-4F99-8E64-97FB7E398550}" srcId="{9DC84686-D47B-4ACC-9417-6AA2588ADFBD}" destId="{D85D2880-A9B4-4817-BBF8-C9F26D0FA6FB}" srcOrd="0" destOrd="0" parTransId="{91ED48F8-DD64-445A-9B8C-C2709B62B1E5}" sibTransId="{88C4C7EC-7065-411F-AFA8-6E4A6CBF18DB}"/>
    <dgm:cxn modelId="{B1946C9A-095F-4253-84A3-E7FDD398B99D}" srcId="{176E52D2-4D28-4D36-B40F-78B6146EA9D8}" destId="{64D835D0-8FAD-4177-9FAF-189AD9721980}" srcOrd="2" destOrd="0" parTransId="{9B84C992-BE7B-4EBA-A1AB-E1A014A6C83C}" sibTransId="{F962EEBC-643D-45AD-B880-4162BFE98853}"/>
    <dgm:cxn modelId="{51DEF202-A4EC-4A76-8A75-2FFE1631B888}" type="presOf" srcId="{23273B1E-2B72-45E0-AEDA-DA035E366840}" destId="{41B9FF51-4EBC-4E4C-A8A6-48F76A7844E8}" srcOrd="0" destOrd="0" presId="urn:microsoft.com/office/officeart/2005/8/layout/hList1"/>
    <dgm:cxn modelId="{707FB28D-0393-4D85-8A2A-3B6D215A5D34}" type="presOf" srcId="{D85D2880-A9B4-4817-BBF8-C9F26D0FA6FB}" destId="{0A3A20FE-6BA6-4DEE-8147-6AEA700CD6FB}" srcOrd="0" destOrd="0" presId="urn:microsoft.com/office/officeart/2005/8/layout/hList1"/>
    <dgm:cxn modelId="{838A4BB2-26E6-41A5-A941-D236496FD83F}" type="presOf" srcId="{DAFB16F8-D798-40FD-BE58-76CD2E4BE8A9}" destId="{41F335AA-85B5-41A8-865C-25ECBAB6D589}" srcOrd="0" destOrd="0" presId="urn:microsoft.com/office/officeart/2005/8/layout/hList1"/>
    <dgm:cxn modelId="{3D952BE9-6710-4C61-BEF7-7C5178F6DC87}" type="presOf" srcId="{F80FABF4-8F3F-447F-AC13-F81D98ABC4CA}" destId="{FBF432A1-B550-4909-81D0-A6C778314F9B}" srcOrd="0" destOrd="0" presId="urn:microsoft.com/office/officeart/2005/8/layout/hList1"/>
    <dgm:cxn modelId="{3DB16B79-4742-4CF4-B3B9-436CD684A121}" srcId="{64D835D0-8FAD-4177-9FAF-189AD9721980}" destId="{23273B1E-2B72-45E0-AEDA-DA035E366840}" srcOrd="0" destOrd="0" parTransId="{989DDBD7-B5DB-4D1E-A612-F57EA03D31F6}" sibTransId="{4548258C-FE71-49AA-8C4F-CA67A65AF40D}"/>
    <dgm:cxn modelId="{C4794EF3-033B-4655-9E95-61ED7BF55E7B}" srcId="{176E52D2-4D28-4D36-B40F-78B6146EA9D8}" destId="{F80FABF4-8F3F-447F-AC13-F81D98ABC4CA}" srcOrd="1" destOrd="0" parTransId="{ABD33523-B13C-4E43-B700-A5127DC9C57C}" sibTransId="{3165C0FF-2691-4710-B40D-E8347D46943D}"/>
    <dgm:cxn modelId="{665F935F-4679-491D-9604-636501203C9A}" srcId="{2C58D3CB-8D21-4729-974D-92167B850679}" destId="{DAFB16F8-D798-40FD-BE58-76CD2E4BE8A9}" srcOrd="0" destOrd="0" parTransId="{C226ECC7-ED6E-4FEC-B907-F805C7671B20}" sibTransId="{AE3F80E3-5EC3-491C-B9E3-37A620ABA4F5}"/>
    <dgm:cxn modelId="{7BD2468F-B598-4520-BF87-2A7D16D45E47}" srcId="{176E52D2-4D28-4D36-B40F-78B6146EA9D8}" destId="{9DC84686-D47B-4ACC-9417-6AA2588ADFBD}" srcOrd="0" destOrd="0" parTransId="{34CF8848-B969-4591-A9A6-48974780B60F}" sibTransId="{4FDC646F-884F-4B7E-884E-3B023D1289C0}"/>
    <dgm:cxn modelId="{A7A8D005-3D95-4947-8F09-C6092C24C5A6}" type="presOf" srcId="{2C58D3CB-8D21-4729-974D-92167B850679}" destId="{D63FBDB6-C390-49F0-85AA-63498FEAE99F}" srcOrd="0" destOrd="0" presId="urn:microsoft.com/office/officeart/2005/8/layout/hList1"/>
    <dgm:cxn modelId="{C946D8F5-2ED2-413D-BF98-EA683D854807}" srcId="{F80FABF4-8F3F-447F-AC13-F81D98ABC4CA}" destId="{D0DA9A9A-4C0F-4401-B091-BE9FD18470AB}" srcOrd="0" destOrd="0" parTransId="{2F53FCBD-A60C-4022-A8CF-3DD9B0C51F22}" sibTransId="{C6687DA2-8861-4545-BA43-1908A2781685}"/>
    <dgm:cxn modelId="{49ABE3CF-ED90-47AC-B00D-BECB94F419E2}" type="presOf" srcId="{176E52D2-4D28-4D36-B40F-78B6146EA9D8}" destId="{6F6DEE4E-3FA4-4DDE-ABD6-F99FBB960BFD}" srcOrd="0" destOrd="0" presId="urn:microsoft.com/office/officeart/2005/8/layout/hList1"/>
    <dgm:cxn modelId="{C04166B1-02A8-45EF-843E-CBE64D37B96D}" type="presParOf" srcId="{6F6DEE4E-3FA4-4DDE-ABD6-F99FBB960BFD}" destId="{4EB1C615-7FBE-475D-B778-06EAA1B3656F}" srcOrd="0" destOrd="0" presId="urn:microsoft.com/office/officeart/2005/8/layout/hList1"/>
    <dgm:cxn modelId="{C167F881-2827-49DA-B094-1138F2FCA20A}" type="presParOf" srcId="{4EB1C615-7FBE-475D-B778-06EAA1B3656F}" destId="{DBE5FF76-6B82-48A7-B90B-8D2E1FE53F92}" srcOrd="0" destOrd="0" presId="urn:microsoft.com/office/officeart/2005/8/layout/hList1"/>
    <dgm:cxn modelId="{0692661B-C9EB-46C8-863D-FFC9E4D5A43B}" type="presParOf" srcId="{4EB1C615-7FBE-475D-B778-06EAA1B3656F}" destId="{0A3A20FE-6BA6-4DEE-8147-6AEA700CD6FB}" srcOrd="1" destOrd="0" presId="urn:microsoft.com/office/officeart/2005/8/layout/hList1"/>
    <dgm:cxn modelId="{F537310D-F1A0-41DD-967D-6CFAC7FE2C6B}" type="presParOf" srcId="{6F6DEE4E-3FA4-4DDE-ABD6-F99FBB960BFD}" destId="{386F05CF-2017-4DB8-B9A5-2DC861A844A8}" srcOrd="1" destOrd="0" presId="urn:microsoft.com/office/officeart/2005/8/layout/hList1"/>
    <dgm:cxn modelId="{AED03438-3CD3-4E6D-B0D1-CE71F8D6DABE}" type="presParOf" srcId="{6F6DEE4E-3FA4-4DDE-ABD6-F99FBB960BFD}" destId="{4E366955-DCEA-42B8-B8C4-B12D28DBEF08}" srcOrd="2" destOrd="0" presId="urn:microsoft.com/office/officeart/2005/8/layout/hList1"/>
    <dgm:cxn modelId="{958F1CB1-4B85-458E-8A94-9FA4568E7C1D}" type="presParOf" srcId="{4E366955-DCEA-42B8-B8C4-B12D28DBEF08}" destId="{FBF432A1-B550-4909-81D0-A6C778314F9B}" srcOrd="0" destOrd="0" presId="urn:microsoft.com/office/officeart/2005/8/layout/hList1"/>
    <dgm:cxn modelId="{AC2BED4B-BEFE-4A22-8725-E30EECFBF378}" type="presParOf" srcId="{4E366955-DCEA-42B8-B8C4-B12D28DBEF08}" destId="{0BA6A1C5-1124-47C8-AEFE-48D8871F7221}" srcOrd="1" destOrd="0" presId="urn:microsoft.com/office/officeart/2005/8/layout/hList1"/>
    <dgm:cxn modelId="{9E2BDC98-FC66-4FD6-BF96-EC7E2F15FF1A}" type="presParOf" srcId="{6F6DEE4E-3FA4-4DDE-ABD6-F99FBB960BFD}" destId="{D47DC50F-AAA1-4599-AFF8-16E7A4BF23DF}" srcOrd="3" destOrd="0" presId="urn:microsoft.com/office/officeart/2005/8/layout/hList1"/>
    <dgm:cxn modelId="{39C9405D-BD7D-4C40-B44A-923136F378E5}" type="presParOf" srcId="{6F6DEE4E-3FA4-4DDE-ABD6-F99FBB960BFD}" destId="{C9FC6E23-06E0-4056-82DE-3C3D3765D9C5}" srcOrd="4" destOrd="0" presId="urn:microsoft.com/office/officeart/2005/8/layout/hList1"/>
    <dgm:cxn modelId="{ADE3A5FC-9A2D-4F2D-B4BB-3F3ECFC3B7FD}" type="presParOf" srcId="{C9FC6E23-06E0-4056-82DE-3C3D3765D9C5}" destId="{C22DF1A8-E41B-4D31-8532-27B562FE14F0}" srcOrd="0" destOrd="0" presId="urn:microsoft.com/office/officeart/2005/8/layout/hList1"/>
    <dgm:cxn modelId="{12DBD7F6-90AB-4D73-82BA-F83EFB240A2F}" type="presParOf" srcId="{C9FC6E23-06E0-4056-82DE-3C3D3765D9C5}" destId="{41B9FF51-4EBC-4E4C-A8A6-48F76A7844E8}" srcOrd="1" destOrd="0" presId="urn:microsoft.com/office/officeart/2005/8/layout/hList1"/>
    <dgm:cxn modelId="{EA66D9DB-3C1B-4FD2-8606-DD27D5B2D71B}" type="presParOf" srcId="{6F6DEE4E-3FA4-4DDE-ABD6-F99FBB960BFD}" destId="{1D961903-06AD-4430-AD13-208DB17A60F7}" srcOrd="5" destOrd="0" presId="urn:microsoft.com/office/officeart/2005/8/layout/hList1"/>
    <dgm:cxn modelId="{44286A14-E65A-48FC-BCC9-EB4C27BABB7D}" type="presParOf" srcId="{6F6DEE4E-3FA4-4DDE-ABD6-F99FBB960BFD}" destId="{08E66CBD-6E6D-4549-B473-B76144CF8B5A}" srcOrd="6" destOrd="0" presId="urn:microsoft.com/office/officeart/2005/8/layout/hList1"/>
    <dgm:cxn modelId="{26871FAA-059E-45F7-A983-74CEA2AAEACE}" type="presParOf" srcId="{08E66CBD-6E6D-4549-B473-B76144CF8B5A}" destId="{D63FBDB6-C390-49F0-85AA-63498FEAE99F}" srcOrd="0" destOrd="0" presId="urn:microsoft.com/office/officeart/2005/8/layout/hList1"/>
    <dgm:cxn modelId="{7485C55F-DE84-4599-BC58-A51BC26A42A4}" type="presParOf" srcId="{08E66CBD-6E6D-4549-B473-B76144CF8B5A}" destId="{41F335AA-85B5-41A8-865C-25ECBAB6D589}"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45F342-A403-403D-921A-5F74C2380A77}">
      <dsp:nvSpPr>
        <dsp:cNvPr id="0" name=""/>
        <dsp:cNvSpPr/>
      </dsp:nvSpPr>
      <dsp:spPr>
        <a:xfrm>
          <a:off x="0" y="1053650"/>
          <a:ext cx="8127999" cy="680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3D1274C-A9A2-4973-A409-83A725D5217E}">
      <dsp:nvSpPr>
        <dsp:cNvPr id="0" name=""/>
        <dsp:cNvSpPr/>
      </dsp:nvSpPr>
      <dsp:spPr>
        <a:xfrm>
          <a:off x="406400" y="75084"/>
          <a:ext cx="6666162" cy="137708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053" tIns="0" rIns="215053" bIns="0" numCol="1" spcCol="1270" anchor="ctr" anchorCtr="0">
          <a:noAutofit/>
        </a:bodyPr>
        <a:lstStyle/>
        <a:p>
          <a:pPr lvl="0" algn="l" defTabSz="622300">
            <a:lnSpc>
              <a:spcPct val="90000"/>
            </a:lnSpc>
            <a:spcBef>
              <a:spcPct val="0"/>
            </a:spcBef>
            <a:spcAft>
              <a:spcPct val="35000"/>
            </a:spcAft>
          </a:pPr>
          <a:r>
            <a:rPr lang="en-US" sz="1400" kern="1200" dirty="0">
              <a:latin typeface="Century Gothic" panose="020B0502020202020204" pitchFamily="34" charset="0"/>
              <a:cs typeface="Arial" panose="020B0604020202020204" pitchFamily="34" charset="0"/>
            </a:rPr>
            <a:t>The World health report 2010 estimated that about 20-40% of all health sector resources are wasted and highlighted health care leakages-waste, corruption and fraud-as the ninth leading source of inefficiency of health systems. </a:t>
          </a:r>
          <a:endParaRPr lang="ru-RU" sz="1400" kern="1200" dirty="0">
            <a:latin typeface="Century Gothic" panose="020B0502020202020204" pitchFamily="34" charset="0"/>
          </a:endParaRPr>
        </a:p>
      </dsp:txBody>
      <dsp:txXfrm>
        <a:off x="406400" y="75084"/>
        <a:ext cx="6666162" cy="1377085"/>
      </dsp:txXfrm>
    </dsp:sp>
    <dsp:sp modelId="{41EED642-5F17-410A-927B-FFAEF0C36ABE}">
      <dsp:nvSpPr>
        <dsp:cNvPr id="0" name=""/>
        <dsp:cNvSpPr/>
      </dsp:nvSpPr>
      <dsp:spPr>
        <a:xfrm>
          <a:off x="0" y="2858416"/>
          <a:ext cx="8127999" cy="680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7654717-0B01-4C06-81FC-916BF6CA0462}">
      <dsp:nvSpPr>
        <dsp:cNvPr id="0" name=""/>
        <dsp:cNvSpPr/>
      </dsp:nvSpPr>
      <dsp:spPr>
        <a:xfrm>
          <a:off x="406400" y="1879850"/>
          <a:ext cx="6666162" cy="137708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053" tIns="0" rIns="215053" bIns="0" numCol="1" spcCol="1270" anchor="ctr" anchorCtr="0">
          <a:noAutofit/>
        </a:bodyPr>
        <a:lstStyle/>
        <a:p>
          <a:pPr lvl="0" algn="l" defTabSz="622300">
            <a:lnSpc>
              <a:spcPct val="90000"/>
            </a:lnSpc>
            <a:spcBef>
              <a:spcPct val="0"/>
            </a:spcBef>
            <a:spcAft>
              <a:spcPct val="35000"/>
            </a:spcAft>
          </a:pPr>
          <a:r>
            <a:rPr lang="en-US" sz="1400" kern="1200" dirty="0">
              <a:latin typeface="Century Gothic" panose="020B0502020202020204" pitchFamily="34" charset="0"/>
            </a:rPr>
            <a:t>The UAE is ranked 10th on a global list of efficient </a:t>
          </a:r>
        </a:p>
        <a:p>
          <a:pPr lvl="0" algn="l" defTabSz="622300">
            <a:lnSpc>
              <a:spcPct val="90000"/>
            </a:lnSpc>
            <a:spcBef>
              <a:spcPct val="0"/>
            </a:spcBef>
            <a:spcAft>
              <a:spcPct val="35000"/>
            </a:spcAft>
          </a:pPr>
          <a:r>
            <a:rPr lang="en-US" sz="1400" kern="1200" dirty="0">
              <a:latin typeface="Century Gothic" panose="020B0502020202020204" pitchFamily="34" charset="0"/>
            </a:rPr>
            <a:t>health care.</a:t>
          </a:r>
          <a:endParaRPr lang="ru-RU" sz="1400" kern="1200" dirty="0">
            <a:latin typeface="Century Gothic" panose="020B0502020202020204" pitchFamily="34" charset="0"/>
          </a:endParaRPr>
        </a:p>
      </dsp:txBody>
      <dsp:txXfrm>
        <a:off x="406400" y="1879850"/>
        <a:ext cx="6666162" cy="1377085"/>
      </dsp:txXfrm>
    </dsp:sp>
    <dsp:sp modelId="{8EAB37F4-9333-4776-8555-F0E72D7C058A}">
      <dsp:nvSpPr>
        <dsp:cNvPr id="0" name=""/>
        <dsp:cNvSpPr/>
      </dsp:nvSpPr>
      <dsp:spPr>
        <a:xfrm>
          <a:off x="0" y="4663182"/>
          <a:ext cx="8127999" cy="680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7486C98-67C1-49C1-A740-09233C31C44D}">
      <dsp:nvSpPr>
        <dsp:cNvPr id="0" name=""/>
        <dsp:cNvSpPr/>
      </dsp:nvSpPr>
      <dsp:spPr>
        <a:xfrm>
          <a:off x="406400" y="3684616"/>
          <a:ext cx="6666162" cy="137708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053" tIns="0" rIns="215053" bIns="0" numCol="1" spcCol="1270" anchor="ctr" anchorCtr="0">
          <a:noAutofit/>
        </a:bodyPr>
        <a:lstStyle/>
        <a:p>
          <a:pPr lvl="0" algn="l" defTabSz="622300">
            <a:lnSpc>
              <a:spcPct val="90000"/>
            </a:lnSpc>
            <a:spcBef>
              <a:spcPct val="0"/>
            </a:spcBef>
            <a:spcAft>
              <a:spcPct val="35000"/>
            </a:spcAft>
          </a:pPr>
          <a:r>
            <a:rPr lang="en-US" sz="1400" kern="1200" dirty="0">
              <a:latin typeface="Century Gothic" panose="020B0502020202020204" pitchFamily="34" charset="0"/>
            </a:rPr>
            <a:t>The exact rates of claims fraud, waste and abuse are difficult to determine but recent figures from regional industry and regulatory bodies suggests that ‘figures allude to the notion that as much as </a:t>
          </a:r>
          <a:r>
            <a:rPr lang="en-US" sz="1400" b="1" kern="1200" dirty="0">
              <a:latin typeface="Century Gothic" panose="020B0502020202020204" pitchFamily="34" charset="0"/>
            </a:rPr>
            <a:t>10%</a:t>
          </a:r>
          <a:r>
            <a:rPr lang="en-US" sz="1400" kern="1200" dirty="0">
              <a:latin typeface="Century Gothic" panose="020B0502020202020204" pitchFamily="34" charset="0"/>
            </a:rPr>
            <a:t> of claims are fraudulent and as little as </a:t>
          </a:r>
          <a:r>
            <a:rPr lang="en-US" sz="1400" b="1" kern="1200" dirty="0">
              <a:latin typeface="Century Gothic" panose="020B0502020202020204" pitchFamily="34" charset="0"/>
            </a:rPr>
            <a:t>20</a:t>
          </a:r>
          <a:r>
            <a:rPr lang="en-US" sz="1400" kern="1200" dirty="0">
              <a:latin typeface="Century Gothic" panose="020B0502020202020204" pitchFamily="34" charset="0"/>
            </a:rPr>
            <a:t>% of these are detected’, and global figures range from 5 % to 15 %</a:t>
          </a:r>
          <a:endParaRPr lang="ru-RU" sz="1400" kern="1200" dirty="0">
            <a:latin typeface="Century Gothic" panose="020B0502020202020204" pitchFamily="34" charset="0"/>
          </a:endParaRPr>
        </a:p>
      </dsp:txBody>
      <dsp:txXfrm>
        <a:off x="406400" y="3684616"/>
        <a:ext cx="6666162" cy="137708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444010-B40F-4688-94AB-820968AE2384}">
      <dsp:nvSpPr>
        <dsp:cNvPr id="0" name=""/>
        <dsp:cNvSpPr/>
      </dsp:nvSpPr>
      <dsp:spPr>
        <a:xfrm>
          <a:off x="246694" y="1781"/>
          <a:ext cx="2398488" cy="109345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solidFill>
                <a:srgbClr val="264875"/>
              </a:solidFill>
              <a:latin typeface="Century Gothic" panose="020B0502020202020204" pitchFamily="34" charset="0"/>
              <a:cs typeface="Arial" panose="020B0604020202020204" pitchFamily="34" charset="0"/>
            </a:rPr>
            <a:t>Members/Patient</a:t>
          </a:r>
          <a:endParaRPr lang="ru-RU" sz="1600" kern="1200" dirty="0">
            <a:solidFill>
              <a:srgbClr val="264875"/>
            </a:solidFill>
            <a:latin typeface="Century Gothic" panose="020B0502020202020204" pitchFamily="34" charset="0"/>
          </a:endParaRPr>
        </a:p>
      </dsp:txBody>
      <dsp:txXfrm>
        <a:off x="246694" y="1781"/>
        <a:ext cx="2398488" cy="1093452"/>
      </dsp:txXfrm>
    </dsp:sp>
    <dsp:sp modelId="{88D49CAA-5A91-44AC-AB9E-68ED1285E772}">
      <dsp:nvSpPr>
        <dsp:cNvPr id="0" name=""/>
        <dsp:cNvSpPr/>
      </dsp:nvSpPr>
      <dsp:spPr>
        <a:xfrm>
          <a:off x="2827425" y="1781"/>
          <a:ext cx="2398488" cy="109345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solidFill>
                <a:srgbClr val="264875"/>
              </a:solidFill>
              <a:latin typeface="Century Gothic" panose="020B0502020202020204" pitchFamily="34" charset="0"/>
              <a:cs typeface="Arial" panose="020B0604020202020204" pitchFamily="34" charset="0"/>
            </a:rPr>
            <a:t>Employees</a:t>
          </a:r>
          <a:endParaRPr lang="ru-RU" sz="1600" kern="1200" dirty="0">
            <a:solidFill>
              <a:srgbClr val="264875"/>
            </a:solidFill>
            <a:latin typeface="Century Gothic" panose="020B0502020202020204" pitchFamily="34" charset="0"/>
          </a:endParaRPr>
        </a:p>
      </dsp:txBody>
      <dsp:txXfrm>
        <a:off x="2827425" y="1781"/>
        <a:ext cx="2398488" cy="1093452"/>
      </dsp:txXfrm>
    </dsp:sp>
    <dsp:sp modelId="{06E9D7A3-83B2-4DEF-ABA1-5908C78529D6}">
      <dsp:nvSpPr>
        <dsp:cNvPr id="0" name=""/>
        <dsp:cNvSpPr/>
      </dsp:nvSpPr>
      <dsp:spPr>
        <a:xfrm>
          <a:off x="246694" y="1277476"/>
          <a:ext cx="2398488" cy="109345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solidFill>
                <a:srgbClr val="264875"/>
              </a:solidFill>
              <a:latin typeface="Century Gothic" panose="020B0502020202020204" pitchFamily="34" charset="0"/>
              <a:cs typeface="Arial" panose="020B0604020202020204" pitchFamily="34" charset="0"/>
            </a:rPr>
            <a:t>Providers/Prescribers</a:t>
          </a:r>
          <a:endParaRPr lang="ru-RU" sz="1600" kern="1200" dirty="0">
            <a:solidFill>
              <a:srgbClr val="264875"/>
            </a:solidFill>
            <a:latin typeface="Century Gothic" panose="020B0502020202020204" pitchFamily="34" charset="0"/>
          </a:endParaRPr>
        </a:p>
      </dsp:txBody>
      <dsp:txXfrm>
        <a:off x="246694" y="1277476"/>
        <a:ext cx="2398488" cy="1093452"/>
      </dsp:txXfrm>
    </dsp:sp>
    <dsp:sp modelId="{0DCF87F7-6B06-400E-8A65-F80877324910}">
      <dsp:nvSpPr>
        <dsp:cNvPr id="0" name=""/>
        <dsp:cNvSpPr/>
      </dsp:nvSpPr>
      <dsp:spPr>
        <a:xfrm>
          <a:off x="2827425" y="1277476"/>
          <a:ext cx="2398488" cy="109345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solidFill>
                <a:srgbClr val="264875"/>
              </a:solidFill>
              <a:latin typeface="Century Gothic" panose="020B0502020202020204" pitchFamily="34" charset="0"/>
              <a:cs typeface="Arial" panose="020B0604020202020204" pitchFamily="34" charset="0"/>
            </a:rPr>
            <a:t>Pharmaceutical  Companies</a:t>
          </a:r>
          <a:endParaRPr lang="ru-RU" sz="1600" kern="1200" dirty="0">
            <a:solidFill>
              <a:srgbClr val="264875"/>
            </a:solidFill>
            <a:latin typeface="Century Gothic" panose="020B0502020202020204" pitchFamily="34" charset="0"/>
          </a:endParaRPr>
        </a:p>
      </dsp:txBody>
      <dsp:txXfrm>
        <a:off x="2827425" y="1277476"/>
        <a:ext cx="2398488" cy="1093452"/>
      </dsp:txXfrm>
    </dsp:sp>
    <dsp:sp modelId="{ED1CF361-95B7-47D7-BBBE-0D5E2F0BF980}">
      <dsp:nvSpPr>
        <dsp:cNvPr id="0" name=""/>
        <dsp:cNvSpPr/>
      </dsp:nvSpPr>
      <dsp:spPr>
        <a:xfrm>
          <a:off x="1357040" y="2554952"/>
          <a:ext cx="2398488" cy="109345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solidFill>
                <a:srgbClr val="264875"/>
              </a:solidFill>
              <a:latin typeface="Century Gothic" panose="020B0502020202020204" pitchFamily="34" charset="0"/>
              <a:cs typeface="Arial" panose="020B0604020202020204" pitchFamily="34" charset="0"/>
            </a:rPr>
            <a:t>Pharmacies</a:t>
          </a:r>
          <a:endParaRPr lang="ru-RU" sz="1600" kern="1200" dirty="0">
            <a:solidFill>
              <a:srgbClr val="264875"/>
            </a:solidFill>
            <a:latin typeface="Century Gothic" panose="020B0502020202020204" pitchFamily="34" charset="0"/>
          </a:endParaRPr>
        </a:p>
      </dsp:txBody>
      <dsp:txXfrm>
        <a:off x="1357040" y="2554952"/>
        <a:ext cx="2398488" cy="109345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CA607D-A703-4C8C-80E9-2C37286DB980}">
      <dsp:nvSpPr>
        <dsp:cNvPr id="0" name=""/>
        <dsp:cNvSpPr/>
      </dsp:nvSpPr>
      <dsp:spPr>
        <a:xfrm>
          <a:off x="8729035" y="563007"/>
          <a:ext cx="2448040" cy="244816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F1DCF3D-E8E2-4D72-AADE-1A3B72F38081}">
      <dsp:nvSpPr>
        <dsp:cNvPr id="0" name=""/>
        <dsp:cNvSpPr/>
      </dsp:nvSpPr>
      <dsp:spPr>
        <a:xfrm>
          <a:off x="8810916" y="644626"/>
          <a:ext cx="2285327" cy="2284926"/>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a:t>Complex </a:t>
          </a:r>
          <a:r>
            <a:rPr lang="en-GB" sz="2400" kern="1200" dirty="0" err="1"/>
            <a:t>Probab-ilistic</a:t>
          </a:r>
          <a:r>
            <a:rPr lang="en-GB" sz="2400" kern="1200" dirty="0"/>
            <a:t> Rules</a:t>
          </a:r>
        </a:p>
      </dsp:txBody>
      <dsp:txXfrm>
        <a:off x="9137392" y="971106"/>
        <a:ext cx="1632376" cy="1631967"/>
      </dsp:txXfrm>
    </dsp:sp>
    <dsp:sp modelId="{9A6A9F0A-8857-49AE-9C9C-94911C1E2141}">
      <dsp:nvSpPr>
        <dsp:cNvPr id="0" name=""/>
        <dsp:cNvSpPr/>
      </dsp:nvSpPr>
      <dsp:spPr>
        <a:xfrm>
          <a:off x="8810916" y="3056278"/>
          <a:ext cx="2285327" cy="1342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GB" sz="1800" kern="1200" dirty="0"/>
            <a:t>Calculate scores for claim</a:t>
          </a:r>
        </a:p>
        <a:p>
          <a:pPr marL="171450" lvl="1" indent="-171450" algn="l" defTabSz="800100">
            <a:lnSpc>
              <a:spcPct val="90000"/>
            </a:lnSpc>
            <a:spcBef>
              <a:spcPct val="0"/>
            </a:spcBef>
            <a:spcAft>
              <a:spcPct val="15000"/>
            </a:spcAft>
            <a:buChar char="••"/>
          </a:pPr>
          <a:r>
            <a:rPr lang="en-GB" sz="1800" kern="1200" dirty="0"/>
            <a:t>Calculate scores for patient based on past history</a:t>
          </a:r>
        </a:p>
      </dsp:txBody>
      <dsp:txXfrm>
        <a:off x="8810916" y="3056278"/>
        <a:ext cx="2285327" cy="1342002"/>
      </dsp:txXfrm>
    </dsp:sp>
    <dsp:sp modelId="{3802709F-0AD0-4867-BBFA-9A7AD15EAE34}">
      <dsp:nvSpPr>
        <dsp:cNvPr id="0" name=""/>
        <dsp:cNvSpPr/>
      </dsp:nvSpPr>
      <dsp:spPr>
        <a:xfrm rot="2700000">
          <a:off x="6188596" y="562834"/>
          <a:ext cx="2448080" cy="2448080"/>
        </a:xfrm>
        <a:prstGeom prst="teardrop">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5DE6AAE-8968-4B0F-B2C4-E1C2CCD800DA}">
      <dsp:nvSpPr>
        <dsp:cNvPr id="0" name=""/>
        <dsp:cNvSpPr/>
      </dsp:nvSpPr>
      <dsp:spPr>
        <a:xfrm>
          <a:off x="6280995" y="644626"/>
          <a:ext cx="2285327" cy="2284926"/>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err="1"/>
            <a:t>Determ-inistic</a:t>
          </a:r>
          <a:r>
            <a:rPr lang="en-GB" sz="2400" kern="1200" dirty="0"/>
            <a:t> Rules</a:t>
          </a:r>
        </a:p>
      </dsp:txBody>
      <dsp:txXfrm>
        <a:off x="6607470" y="971106"/>
        <a:ext cx="1632376" cy="1631967"/>
      </dsp:txXfrm>
    </dsp:sp>
    <dsp:sp modelId="{DF04ECC6-8BA6-40E0-93A2-9A5CB0167842}">
      <dsp:nvSpPr>
        <dsp:cNvPr id="0" name=""/>
        <dsp:cNvSpPr/>
      </dsp:nvSpPr>
      <dsp:spPr>
        <a:xfrm>
          <a:off x="6280995" y="3056278"/>
          <a:ext cx="2285327" cy="1342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GB" sz="1800" kern="1200" dirty="0"/>
            <a:t>Rule edits </a:t>
          </a:r>
        </a:p>
        <a:p>
          <a:pPr marL="171450" lvl="1" indent="-171450" algn="l" defTabSz="800100">
            <a:lnSpc>
              <a:spcPct val="90000"/>
            </a:lnSpc>
            <a:spcBef>
              <a:spcPct val="0"/>
            </a:spcBef>
            <a:spcAft>
              <a:spcPct val="15000"/>
            </a:spcAft>
            <a:buChar char="••"/>
          </a:pPr>
          <a:r>
            <a:rPr lang="en-GB" sz="1800" kern="1200" dirty="0"/>
            <a:t>Diagnosis / treatment rules</a:t>
          </a:r>
        </a:p>
      </dsp:txBody>
      <dsp:txXfrm>
        <a:off x="6280995" y="3056278"/>
        <a:ext cx="2285327" cy="1342002"/>
      </dsp:txXfrm>
    </dsp:sp>
    <dsp:sp modelId="{1A995551-B6B1-4D62-A70E-8CF985B95100}">
      <dsp:nvSpPr>
        <dsp:cNvPr id="0" name=""/>
        <dsp:cNvSpPr/>
      </dsp:nvSpPr>
      <dsp:spPr>
        <a:xfrm rot="2700000">
          <a:off x="3669171" y="562834"/>
          <a:ext cx="2448080" cy="2448080"/>
        </a:xfrm>
        <a:prstGeom prst="teardrop">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7C776ED-FF28-4FB6-81DC-E48A2A8737CF}">
      <dsp:nvSpPr>
        <dsp:cNvPr id="0" name=""/>
        <dsp:cNvSpPr/>
      </dsp:nvSpPr>
      <dsp:spPr>
        <a:xfrm>
          <a:off x="3751073" y="644626"/>
          <a:ext cx="2285327" cy="2284926"/>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a:t>Statistical Reports</a:t>
          </a:r>
        </a:p>
      </dsp:txBody>
      <dsp:txXfrm>
        <a:off x="4077548" y="971106"/>
        <a:ext cx="1632376" cy="1631967"/>
      </dsp:txXfrm>
    </dsp:sp>
    <dsp:sp modelId="{FF3A6A21-05C7-4B53-97A7-6E6A0B36DF15}">
      <dsp:nvSpPr>
        <dsp:cNvPr id="0" name=""/>
        <dsp:cNvSpPr/>
      </dsp:nvSpPr>
      <dsp:spPr>
        <a:xfrm>
          <a:off x="3751073" y="3056278"/>
          <a:ext cx="2285327" cy="1342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GB" sz="1800" kern="1200" dirty="0"/>
            <a:t>Distribution of claims by provider</a:t>
          </a:r>
        </a:p>
        <a:p>
          <a:pPr marL="171450" lvl="1" indent="-171450" algn="l" defTabSz="800100">
            <a:lnSpc>
              <a:spcPct val="90000"/>
            </a:lnSpc>
            <a:spcBef>
              <a:spcPct val="0"/>
            </a:spcBef>
            <a:spcAft>
              <a:spcPct val="15000"/>
            </a:spcAft>
            <a:buChar char="••"/>
          </a:pPr>
          <a:r>
            <a:rPr lang="en-GB" sz="1800" kern="1200" dirty="0"/>
            <a:t>By diagnosis / treatment</a:t>
          </a:r>
        </a:p>
      </dsp:txBody>
      <dsp:txXfrm>
        <a:off x="3751073" y="3056278"/>
        <a:ext cx="2285327" cy="1342002"/>
      </dsp:txXfrm>
    </dsp:sp>
    <dsp:sp modelId="{675F2F1B-813A-4A96-811F-A12607AAE852}">
      <dsp:nvSpPr>
        <dsp:cNvPr id="0" name=""/>
        <dsp:cNvSpPr/>
      </dsp:nvSpPr>
      <dsp:spPr>
        <a:xfrm rot="2700000">
          <a:off x="1139249" y="562834"/>
          <a:ext cx="2448080" cy="2448080"/>
        </a:xfrm>
        <a:prstGeom prst="teardrop">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EE560D2-DB38-42C0-8AA4-22F7868433C7}">
      <dsp:nvSpPr>
        <dsp:cNvPr id="0" name=""/>
        <dsp:cNvSpPr/>
      </dsp:nvSpPr>
      <dsp:spPr>
        <a:xfrm>
          <a:off x="1221151" y="644626"/>
          <a:ext cx="2285327" cy="2284926"/>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a:t>Standard Reports</a:t>
          </a:r>
        </a:p>
      </dsp:txBody>
      <dsp:txXfrm>
        <a:off x="1547626" y="971106"/>
        <a:ext cx="1632376" cy="1631967"/>
      </dsp:txXfrm>
    </dsp:sp>
    <dsp:sp modelId="{14F3DF0A-1AB1-43DA-B0D3-D956C65BDDE9}">
      <dsp:nvSpPr>
        <dsp:cNvPr id="0" name=""/>
        <dsp:cNvSpPr/>
      </dsp:nvSpPr>
      <dsp:spPr>
        <a:xfrm>
          <a:off x="1221151" y="3056278"/>
          <a:ext cx="2285327" cy="1342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GB" sz="1800" kern="1200" dirty="0"/>
            <a:t>Utilization per provider</a:t>
          </a:r>
        </a:p>
        <a:p>
          <a:pPr marL="171450" lvl="1" indent="-171450" algn="l" defTabSz="800100">
            <a:lnSpc>
              <a:spcPct val="90000"/>
            </a:lnSpc>
            <a:spcBef>
              <a:spcPct val="0"/>
            </a:spcBef>
            <a:spcAft>
              <a:spcPct val="15000"/>
            </a:spcAft>
            <a:buChar char="••"/>
          </a:pPr>
          <a:r>
            <a:rPr lang="en-GB" sz="1800" kern="1200" dirty="0"/>
            <a:t>Provider </a:t>
          </a:r>
          <a:r>
            <a:rPr lang="en-GB" sz="1800" kern="1200" dirty="0" err="1"/>
            <a:t>KPIs</a:t>
          </a:r>
          <a:endParaRPr lang="en-GB" sz="1800" kern="1200" dirty="0"/>
        </a:p>
        <a:p>
          <a:pPr marL="171450" lvl="1" indent="-171450" algn="l" defTabSz="800100">
            <a:lnSpc>
              <a:spcPct val="90000"/>
            </a:lnSpc>
            <a:spcBef>
              <a:spcPct val="0"/>
            </a:spcBef>
            <a:spcAft>
              <a:spcPct val="15000"/>
            </a:spcAft>
            <a:buChar char="••"/>
          </a:pPr>
          <a:r>
            <a:rPr lang="en-GB" sz="1800" kern="1200" dirty="0"/>
            <a:t>Averages per diagnosis</a:t>
          </a:r>
        </a:p>
      </dsp:txBody>
      <dsp:txXfrm>
        <a:off x="1221151" y="3056278"/>
        <a:ext cx="2285327" cy="134200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E5FF76-6B82-48A7-B90B-8D2E1FE53F92}">
      <dsp:nvSpPr>
        <dsp:cNvPr id="0" name=""/>
        <dsp:cNvSpPr/>
      </dsp:nvSpPr>
      <dsp:spPr>
        <a:xfrm>
          <a:off x="4367" y="15290"/>
          <a:ext cx="2626369" cy="105054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a:t>Data Denial</a:t>
          </a:r>
        </a:p>
      </dsp:txBody>
      <dsp:txXfrm>
        <a:off x="4367" y="15290"/>
        <a:ext cx="2626369" cy="1050547"/>
      </dsp:txXfrm>
    </dsp:sp>
    <dsp:sp modelId="{0A3A20FE-6BA6-4DEE-8147-6AEA700CD6FB}">
      <dsp:nvSpPr>
        <dsp:cNvPr id="0" name=""/>
        <dsp:cNvSpPr/>
      </dsp:nvSpPr>
      <dsp:spPr>
        <a:xfrm>
          <a:off x="4367" y="1065838"/>
          <a:ext cx="2626369" cy="259128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You distrust data and avoid using it</a:t>
          </a:r>
        </a:p>
      </dsp:txBody>
      <dsp:txXfrm>
        <a:off x="4367" y="1065838"/>
        <a:ext cx="2626369" cy="2591280"/>
      </dsp:txXfrm>
    </dsp:sp>
    <dsp:sp modelId="{FBF432A1-B550-4909-81D0-A6C778314F9B}">
      <dsp:nvSpPr>
        <dsp:cNvPr id="0" name=""/>
        <dsp:cNvSpPr/>
      </dsp:nvSpPr>
      <dsp:spPr>
        <a:xfrm>
          <a:off x="2998429" y="15290"/>
          <a:ext cx="2626369" cy="105054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a:t>Data Indifferent</a:t>
          </a:r>
        </a:p>
      </dsp:txBody>
      <dsp:txXfrm>
        <a:off x="2998429" y="15290"/>
        <a:ext cx="2626369" cy="1050547"/>
      </dsp:txXfrm>
    </dsp:sp>
    <dsp:sp modelId="{0BA6A1C5-1124-47C8-AEFE-48D8871F7221}">
      <dsp:nvSpPr>
        <dsp:cNvPr id="0" name=""/>
        <dsp:cNvSpPr/>
      </dsp:nvSpPr>
      <dsp:spPr>
        <a:xfrm>
          <a:off x="2998429" y="1065838"/>
          <a:ext cx="2626369" cy="259128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You don’t care about data and have no need for it</a:t>
          </a:r>
        </a:p>
      </dsp:txBody>
      <dsp:txXfrm>
        <a:off x="2998429" y="1065838"/>
        <a:ext cx="2626369" cy="2591280"/>
      </dsp:txXfrm>
    </dsp:sp>
    <dsp:sp modelId="{C22DF1A8-E41B-4D31-8532-27B562FE14F0}">
      <dsp:nvSpPr>
        <dsp:cNvPr id="0" name=""/>
        <dsp:cNvSpPr/>
      </dsp:nvSpPr>
      <dsp:spPr>
        <a:xfrm>
          <a:off x="5992490" y="15290"/>
          <a:ext cx="2626369" cy="105054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a:t>Data Informed</a:t>
          </a:r>
        </a:p>
      </dsp:txBody>
      <dsp:txXfrm>
        <a:off x="5992490" y="15290"/>
        <a:ext cx="2626369" cy="1050547"/>
      </dsp:txXfrm>
    </dsp:sp>
    <dsp:sp modelId="{41B9FF51-4EBC-4E4C-A8A6-48F76A7844E8}">
      <dsp:nvSpPr>
        <dsp:cNvPr id="0" name=""/>
        <dsp:cNvSpPr/>
      </dsp:nvSpPr>
      <dsp:spPr>
        <a:xfrm>
          <a:off x="5992490" y="1065838"/>
          <a:ext cx="2626369" cy="259128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You use it only when it supports your opinions or decisions</a:t>
          </a:r>
        </a:p>
      </dsp:txBody>
      <dsp:txXfrm>
        <a:off x="5992490" y="1065838"/>
        <a:ext cx="2626369" cy="2591280"/>
      </dsp:txXfrm>
    </dsp:sp>
    <dsp:sp modelId="{D63FBDB6-C390-49F0-85AA-63498FEAE99F}">
      <dsp:nvSpPr>
        <dsp:cNvPr id="0" name=""/>
        <dsp:cNvSpPr/>
      </dsp:nvSpPr>
      <dsp:spPr>
        <a:xfrm>
          <a:off x="8986552" y="15290"/>
          <a:ext cx="2626369" cy="105054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a:t>Data Driven</a:t>
          </a:r>
        </a:p>
      </dsp:txBody>
      <dsp:txXfrm>
        <a:off x="8986552" y="15290"/>
        <a:ext cx="2626369" cy="1050547"/>
      </dsp:txXfrm>
    </dsp:sp>
    <dsp:sp modelId="{41F335AA-85B5-41A8-865C-25ECBAB6D589}">
      <dsp:nvSpPr>
        <dsp:cNvPr id="0" name=""/>
        <dsp:cNvSpPr/>
      </dsp:nvSpPr>
      <dsp:spPr>
        <a:xfrm>
          <a:off x="8986552" y="1065838"/>
          <a:ext cx="2626369" cy="259128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You use it to shape and evaluate all your decisions</a:t>
          </a:r>
        </a:p>
      </dsp:txBody>
      <dsp:txXfrm>
        <a:off x="8986552" y="1065838"/>
        <a:ext cx="2626369" cy="259128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9D8D6F68-6F99-450C-8ECC-789B5D78DA1B}" type="datetimeFigureOut">
              <a:rPr lang="en-US" smtClean="0"/>
              <a:pPr/>
              <a:t>11/7/2018</a:t>
            </a:fld>
            <a:endParaRPr lang="en-US"/>
          </a:p>
        </p:txBody>
      </p:sp>
      <p:sp>
        <p:nvSpPr>
          <p:cNvPr id="4" name="Footer Placeholder 3"/>
          <p:cNvSpPr>
            <a:spLocks noGrp="1"/>
          </p:cNvSpPr>
          <p:nvPr>
            <p:ph type="ftr" sz="quarter" idx="2"/>
          </p:nvPr>
        </p:nvSpPr>
        <p:spPr>
          <a:xfrm>
            <a:off x="0" y="9430092"/>
            <a:ext cx="2945659" cy="49813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2"/>
            <a:ext cx="2945659" cy="498134"/>
          </a:xfrm>
          <a:prstGeom prst="rect">
            <a:avLst/>
          </a:prstGeom>
        </p:spPr>
        <p:txBody>
          <a:bodyPr vert="horz" lIns="91440" tIns="45720" rIns="91440" bIns="45720" rtlCol="0" anchor="b"/>
          <a:lstStyle>
            <a:lvl1pPr algn="r">
              <a:defRPr sz="1200"/>
            </a:lvl1pPr>
          </a:lstStyle>
          <a:p>
            <a:fld id="{A1322970-46F8-46BC-91B3-64D8724755C7}" type="slidenum">
              <a:rPr lang="en-US" smtClean="0"/>
              <a:pPr/>
              <a:t>‹#›</a:t>
            </a:fld>
            <a:endParaRPr lang="en-US"/>
          </a:p>
        </p:txBody>
      </p:sp>
    </p:spTree>
    <p:extLst>
      <p:ext uri="{BB962C8B-B14F-4D97-AF65-F5344CB8AC3E}">
        <p14:creationId xmlns:p14="http://schemas.microsoft.com/office/powerpoint/2010/main" xmlns="" val="30118263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F3A6F212-81B7-47DB-BD83-9BD88CC1ABDB}" type="datetimeFigureOut">
              <a:rPr lang="en-US" smtClean="0"/>
              <a:pPr/>
              <a:t>11/7/2018</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2"/>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2"/>
            <a:ext cx="2945659" cy="498134"/>
          </a:xfrm>
          <a:prstGeom prst="rect">
            <a:avLst/>
          </a:prstGeom>
        </p:spPr>
        <p:txBody>
          <a:bodyPr vert="horz" lIns="91440" tIns="45720" rIns="91440" bIns="45720" rtlCol="0" anchor="b"/>
          <a:lstStyle>
            <a:lvl1pPr algn="r">
              <a:defRPr sz="1200"/>
            </a:lvl1pPr>
          </a:lstStyle>
          <a:p>
            <a:fld id="{AE415873-A4EE-4B51-8C05-9F3D05E8A9C6}" type="slidenum">
              <a:rPr lang="en-US" smtClean="0"/>
              <a:pPr/>
              <a:t>‹#›</a:t>
            </a:fld>
            <a:endParaRPr lang="en-US"/>
          </a:p>
        </p:txBody>
      </p:sp>
    </p:spTree>
    <p:extLst>
      <p:ext uri="{BB962C8B-B14F-4D97-AF65-F5344CB8AC3E}">
        <p14:creationId xmlns:p14="http://schemas.microsoft.com/office/powerpoint/2010/main" xmlns="" val="204069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B1B09875-0503-4415-A536-15B8DC27AE28}"/>
              </a:ext>
            </a:extLst>
          </p:cNvPr>
          <p:cNvSpPr>
            <a:spLocks noGrp="1" noChangeArrowheads="1"/>
          </p:cNvSpPr>
          <p:nvPr>
            <p:ph type="sldNum" sz="quarter" idx="5"/>
          </p:nvPr>
        </p:nvSpPr>
        <p:spPr>
          <a:ln/>
        </p:spPr>
        <p:txBody>
          <a:bodyPr/>
          <a:lstStyle/>
          <a:p>
            <a:fld id="{532EB1C4-FCAF-4F8E-A66A-81F1702FD6C2}" type="slidenum">
              <a:rPr lang="en-US" altLang="en-US"/>
              <a:pPr/>
              <a:t>1</a:t>
            </a:fld>
            <a:endParaRPr lang="en-US" altLang="en-US"/>
          </a:p>
        </p:txBody>
      </p:sp>
      <p:sp>
        <p:nvSpPr>
          <p:cNvPr id="38914" name="Rectangle 2">
            <a:extLst>
              <a:ext uri="{FF2B5EF4-FFF2-40B4-BE49-F238E27FC236}">
                <a16:creationId xmlns:a16="http://schemas.microsoft.com/office/drawing/2014/main" xmlns="" id="{9270ED48-B7FA-4095-AEF2-04DF8082E5DA}"/>
              </a:ext>
            </a:extLst>
          </p:cNvPr>
          <p:cNvSpPr>
            <a:spLocks noGrp="1" noRot="1" noChangeAspect="1" noChangeArrowheads="1" noTextEdit="1"/>
          </p:cNvSpPr>
          <p:nvPr>
            <p:ph type="sldImg"/>
          </p:nvPr>
        </p:nvSpPr>
        <p:spPr>
          <a:xfrm>
            <a:off x="393700" y="692150"/>
            <a:ext cx="6146800" cy="3457575"/>
          </a:xfrm>
          <a:ln/>
        </p:spPr>
      </p:sp>
      <p:sp>
        <p:nvSpPr>
          <p:cNvPr id="38915" name="Rectangle 3">
            <a:extLst>
              <a:ext uri="{FF2B5EF4-FFF2-40B4-BE49-F238E27FC236}">
                <a16:creationId xmlns:a16="http://schemas.microsoft.com/office/drawing/2014/main" xmlns="" id="{2447C0EA-8B98-4D6B-A825-6CCB4C11CC6D}"/>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xmlns="" val="3014988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415873-A4EE-4B51-8C05-9F3D05E8A9C6}" type="slidenum">
              <a:rPr lang="en-US" smtClean="0"/>
              <a:pPr/>
              <a:t>15</a:t>
            </a:fld>
            <a:endParaRPr lang="en-US"/>
          </a:p>
        </p:txBody>
      </p:sp>
    </p:spTree>
    <p:extLst>
      <p:ext uri="{BB962C8B-B14F-4D97-AF65-F5344CB8AC3E}">
        <p14:creationId xmlns:p14="http://schemas.microsoft.com/office/powerpoint/2010/main" xmlns="" val="2096162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415873-A4EE-4B51-8C05-9F3D05E8A9C6}" type="slidenum">
              <a:rPr lang="en-US" smtClean="0"/>
              <a:pPr/>
              <a:t>16</a:t>
            </a:fld>
            <a:endParaRPr lang="en-US"/>
          </a:p>
        </p:txBody>
      </p:sp>
    </p:spTree>
    <p:extLst>
      <p:ext uri="{BB962C8B-B14F-4D97-AF65-F5344CB8AC3E}">
        <p14:creationId xmlns:p14="http://schemas.microsoft.com/office/powerpoint/2010/main" xmlns="" val="139906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415873-A4EE-4B51-8C05-9F3D05E8A9C6}" type="slidenum">
              <a:rPr lang="en-US" smtClean="0"/>
              <a:pPr/>
              <a:t>22</a:t>
            </a:fld>
            <a:endParaRPr lang="en-US"/>
          </a:p>
        </p:txBody>
      </p:sp>
    </p:spTree>
    <p:extLst>
      <p:ext uri="{BB962C8B-B14F-4D97-AF65-F5344CB8AC3E}">
        <p14:creationId xmlns:p14="http://schemas.microsoft.com/office/powerpoint/2010/main" xmlns="" val="877121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415873-A4EE-4B51-8C05-9F3D05E8A9C6}" type="slidenum">
              <a:rPr lang="en-US" smtClean="0"/>
              <a:pPr/>
              <a:t>23</a:t>
            </a:fld>
            <a:endParaRPr lang="en-US"/>
          </a:p>
        </p:txBody>
      </p:sp>
    </p:spTree>
    <p:extLst>
      <p:ext uri="{BB962C8B-B14F-4D97-AF65-F5344CB8AC3E}">
        <p14:creationId xmlns:p14="http://schemas.microsoft.com/office/powerpoint/2010/main" xmlns="" val="2363588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415873-A4EE-4B51-8C05-9F3D05E8A9C6}" type="slidenum">
              <a:rPr lang="en-US" smtClean="0"/>
              <a:pPr/>
              <a:t>24</a:t>
            </a:fld>
            <a:endParaRPr lang="en-US"/>
          </a:p>
        </p:txBody>
      </p:sp>
    </p:spTree>
    <p:extLst>
      <p:ext uri="{BB962C8B-B14F-4D97-AF65-F5344CB8AC3E}">
        <p14:creationId xmlns:p14="http://schemas.microsoft.com/office/powerpoint/2010/main" xmlns="" val="4283372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415873-A4EE-4B51-8C05-9F3D05E8A9C6}" type="slidenum">
              <a:rPr lang="en-US" smtClean="0"/>
              <a:pPr/>
              <a:t>25</a:t>
            </a:fld>
            <a:endParaRPr lang="en-US"/>
          </a:p>
        </p:txBody>
      </p:sp>
    </p:spTree>
    <p:extLst>
      <p:ext uri="{BB962C8B-B14F-4D97-AF65-F5344CB8AC3E}">
        <p14:creationId xmlns:p14="http://schemas.microsoft.com/office/powerpoint/2010/main" xmlns="" val="1121713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415873-A4EE-4B51-8C05-9F3D05E8A9C6}" type="slidenum">
              <a:rPr lang="en-US" smtClean="0"/>
              <a:pPr/>
              <a:t>26</a:t>
            </a:fld>
            <a:endParaRPr lang="en-US"/>
          </a:p>
        </p:txBody>
      </p:sp>
    </p:spTree>
    <p:extLst>
      <p:ext uri="{BB962C8B-B14F-4D97-AF65-F5344CB8AC3E}">
        <p14:creationId xmlns:p14="http://schemas.microsoft.com/office/powerpoint/2010/main" xmlns="" val="2491259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415873-A4EE-4B51-8C05-9F3D05E8A9C6}" type="slidenum">
              <a:rPr lang="en-US" smtClean="0"/>
              <a:pPr/>
              <a:t>27</a:t>
            </a:fld>
            <a:endParaRPr lang="en-US"/>
          </a:p>
        </p:txBody>
      </p:sp>
    </p:spTree>
    <p:extLst>
      <p:ext uri="{BB962C8B-B14F-4D97-AF65-F5344CB8AC3E}">
        <p14:creationId xmlns:p14="http://schemas.microsoft.com/office/powerpoint/2010/main" xmlns="" val="2691316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415873-A4EE-4B51-8C05-9F3D05E8A9C6}" type="slidenum">
              <a:rPr lang="en-US" smtClean="0"/>
              <a:pPr/>
              <a:t>31</a:t>
            </a:fld>
            <a:endParaRPr lang="en-US"/>
          </a:p>
        </p:txBody>
      </p:sp>
    </p:spTree>
    <p:extLst>
      <p:ext uri="{BB962C8B-B14F-4D97-AF65-F5344CB8AC3E}">
        <p14:creationId xmlns:p14="http://schemas.microsoft.com/office/powerpoint/2010/main" xmlns="" val="2354515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AE415873-A4EE-4B51-8C05-9F3D05E8A9C6}" type="slidenum">
              <a:rPr lang="en-US" smtClean="0"/>
              <a:pPr/>
              <a:t>5</a:t>
            </a:fld>
            <a:endParaRPr lang="en-US"/>
          </a:p>
        </p:txBody>
      </p:sp>
    </p:spTree>
    <p:extLst>
      <p:ext uri="{BB962C8B-B14F-4D97-AF65-F5344CB8AC3E}">
        <p14:creationId xmlns:p14="http://schemas.microsoft.com/office/powerpoint/2010/main" xmlns="" val="2907678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0888"/>
            <a:ext cx="6664325" cy="3749675"/>
          </a:xfrm>
        </p:spPr>
      </p:sp>
      <p:sp>
        <p:nvSpPr>
          <p:cNvPr id="3" name="Notes Placeholder 2"/>
          <p:cNvSpPr>
            <a:spLocks noGrp="1"/>
          </p:cNvSpPr>
          <p:nvPr>
            <p:ph type="body" idx="1"/>
          </p:nvPr>
        </p:nvSpPr>
        <p:spPr/>
        <p:txBody>
          <a:bodyPr/>
          <a:lstStyle/>
          <a:p>
            <a:pPr marL="0" indent="0" defTabSz="949426">
              <a:buFont typeface="Arial" panose="020B0604020202020204" pitchFamily="34" charset="0"/>
              <a:buNone/>
              <a:defRPr/>
            </a:pPr>
            <a:endParaRPr lang="en-GB" dirty="0"/>
          </a:p>
        </p:txBody>
      </p:sp>
      <p:sp>
        <p:nvSpPr>
          <p:cNvPr id="4" name="Slide Number Placeholder 3"/>
          <p:cNvSpPr>
            <a:spLocks noGrp="1"/>
          </p:cNvSpPr>
          <p:nvPr>
            <p:ph type="sldNum" sz="quarter" idx="10"/>
          </p:nvPr>
        </p:nvSpPr>
        <p:spPr/>
        <p:txBody>
          <a:bodyPr/>
          <a:lstStyle/>
          <a:p>
            <a:fld id="{B5AA716C-599B-624D-9FBE-A31DF732ADBE}" type="slidenum">
              <a:rPr lang="en-US" smtClean="0"/>
              <a:pPr/>
              <a:t>7</a:t>
            </a:fld>
            <a:endParaRPr lang="en-US"/>
          </a:p>
        </p:txBody>
      </p:sp>
    </p:spTree>
    <p:extLst>
      <p:ext uri="{BB962C8B-B14F-4D97-AF65-F5344CB8AC3E}">
        <p14:creationId xmlns:p14="http://schemas.microsoft.com/office/powerpoint/2010/main" xmlns="" val="2072287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415873-A4EE-4B51-8C05-9F3D05E8A9C6}" type="slidenum">
              <a:rPr lang="en-US" smtClean="0"/>
              <a:pPr/>
              <a:t>9</a:t>
            </a:fld>
            <a:endParaRPr lang="en-US"/>
          </a:p>
        </p:txBody>
      </p:sp>
    </p:spTree>
    <p:extLst>
      <p:ext uri="{BB962C8B-B14F-4D97-AF65-F5344CB8AC3E}">
        <p14:creationId xmlns:p14="http://schemas.microsoft.com/office/powerpoint/2010/main" xmlns="" val="1565899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415873-A4EE-4B51-8C05-9F3D05E8A9C6}" type="slidenum">
              <a:rPr lang="en-US" smtClean="0"/>
              <a:pPr/>
              <a:t>10</a:t>
            </a:fld>
            <a:endParaRPr lang="en-US"/>
          </a:p>
        </p:txBody>
      </p:sp>
    </p:spTree>
    <p:extLst>
      <p:ext uri="{BB962C8B-B14F-4D97-AF65-F5344CB8AC3E}">
        <p14:creationId xmlns:p14="http://schemas.microsoft.com/office/powerpoint/2010/main" xmlns="" val="3709738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415873-A4EE-4B51-8C05-9F3D05E8A9C6}" type="slidenum">
              <a:rPr lang="en-US" smtClean="0"/>
              <a:pPr/>
              <a:t>11</a:t>
            </a:fld>
            <a:endParaRPr lang="en-US"/>
          </a:p>
        </p:txBody>
      </p:sp>
    </p:spTree>
    <p:extLst>
      <p:ext uri="{BB962C8B-B14F-4D97-AF65-F5344CB8AC3E}">
        <p14:creationId xmlns:p14="http://schemas.microsoft.com/office/powerpoint/2010/main" xmlns="" val="2220972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415873-A4EE-4B51-8C05-9F3D05E8A9C6}" type="slidenum">
              <a:rPr lang="en-US" smtClean="0"/>
              <a:pPr/>
              <a:t>12</a:t>
            </a:fld>
            <a:endParaRPr lang="en-US"/>
          </a:p>
        </p:txBody>
      </p:sp>
    </p:spTree>
    <p:extLst>
      <p:ext uri="{BB962C8B-B14F-4D97-AF65-F5344CB8AC3E}">
        <p14:creationId xmlns:p14="http://schemas.microsoft.com/office/powerpoint/2010/main" xmlns="" val="2555509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415873-A4EE-4B51-8C05-9F3D05E8A9C6}" type="slidenum">
              <a:rPr lang="en-US" smtClean="0"/>
              <a:pPr/>
              <a:t>13</a:t>
            </a:fld>
            <a:endParaRPr lang="en-US"/>
          </a:p>
        </p:txBody>
      </p:sp>
    </p:spTree>
    <p:extLst>
      <p:ext uri="{BB962C8B-B14F-4D97-AF65-F5344CB8AC3E}">
        <p14:creationId xmlns:p14="http://schemas.microsoft.com/office/powerpoint/2010/main" xmlns="" val="1585114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415873-A4EE-4B51-8C05-9F3D05E8A9C6}" type="slidenum">
              <a:rPr lang="en-US" smtClean="0"/>
              <a:pPr/>
              <a:t>14</a:t>
            </a:fld>
            <a:endParaRPr lang="en-US"/>
          </a:p>
        </p:txBody>
      </p:sp>
    </p:spTree>
    <p:extLst>
      <p:ext uri="{BB962C8B-B14F-4D97-AF65-F5344CB8AC3E}">
        <p14:creationId xmlns:p14="http://schemas.microsoft.com/office/powerpoint/2010/main" xmlns="" val="17178297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1F3A5F"/>
        </a:solidFill>
        <a:effectLst/>
      </p:bgPr>
    </p:bg>
    <p:spTree>
      <p:nvGrpSpPr>
        <p:cNvPr id="1" name=""/>
        <p:cNvGrpSpPr/>
        <p:nvPr/>
      </p:nvGrpSpPr>
      <p:grpSpPr>
        <a:xfrm>
          <a:off x="0" y="0"/>
          <a:ext cx="0" cy="0"/>
          <a:chOff x="0" y="0"/>
          <a:chExt cx="0" cy="0"/>
        </a:xfrm>
      </p:grpSpPr>
      <p:sp>
        <p:nvSpPr>
          <p:cNvPr id="7" name="Rectangle 6"/>
          <p:cNvSpPr/>
          <p:nvPr userDrawn="1"/>
        </p:nvSpPr>
        <p:spPr>
          <a:xfrm>
            <a:off x="6096000" y="188640"/>
            <a:ext cx="8349189" cy="7217474"/>
          </a:xfrm>
          <a:prstGeom prst="rect">
            <a:avLst/>
          </a:prstGeom>
          <a:blipFill dpi="0" rotWithShape="1">
            <a:blip r:embed="rId2" cstate="print">
              <a:alphaModFix amt="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8"/>
          <p:cNvSpPr>
            <a:spLocks noGrp="1"/>
          </p:cNvSpPr>
          <p:nvPr>
            <p:ph type="body" sz="quarter" idx="10" hasCustomPrompt="1"/>
          </p:nvPr>
        </p:nvSpPr>
        <p:spPr>
          <a:xfrm>
            <a:off x="719403" y="5445224"/>
            <a:ext cx="5952397" cy="647700"/>
          </a:xfrm>
        </p:spPr>
        <p:txBody>
          <a:bodyPr/>
          <a:lstStyle>
            <a:lvl1pPr marL="0" indent="0">
              <a:buNone/>
              <a:defRPr baseline="0">
                <a:solidFill>
                  <a:schemeClr val="bg1"/>
                </a:solidFill>
                <a:latin typeface="Times New Roman" panose="02020603050405020304" pitchFamily="18" charset="0"/>
                <a:cs typeface="Times New Roman" panose="02020603050405020304" pitchFamily="18" charset="0"/>
              </a:defRPr>
            </a:lvl1pPr>
            <a:lvl2pPr marL="457200" indent="0">
              <a:buNone/>
              <a:defRPr>
                <a:solidFill>
                  <a:schemeClr val="bg1"/>
                </a:solidFill>
                <a:latin typeface="Trajan Pro" pitchFamily="18" charset="0"/>
              </a:defRPr>
            </a:lvl2pPr>
            <a:lvl3pPr marL="914400" indent="0">
              <a:buNone/>
              <a:defRPr>
                <a:solidFill>
                  <a:schemeClr val="bg1"/>
                </a:solidFill>
                <a:latin typeface="Trajan Pro" pitchFamily="18" charset="0"/>
              </a:defRPr>
            </a:lvl3pPr>
            <a:lvl4pPr marL="1371600" indent="0">
              <a:buNone/>
              <a:defRPr>
                <a:solidFill>
                  <a:schemeClr val="bg1"/>
                </a:solidFill>
                <a:latin typeface="Trajan Pro" pitchFamily="18" charset="0"/>
              </a:defRPr>
            </a:lvl4pPr>
            <a:lvl5pPr marL="1828800" indent="0">
              <a:buNone/>
              <a:defRPr>
                <a:solidFill>
                  <a:schemeClr val="bg1"/>
                </a:solidFill>
                <a:latin typeface="Trajan Pro" pitchFamily="18" charset="0"/>
              </a:defRPr>
            </a:lvl5pPr>
          </a:lstStyle>
          <a:p>
            <a:pPr lvl="0"/>
            <a:r>
              <a:rPr lang="en-US" dirty="0"/>
              <a:t>SECTION HEADER</a:t>
            </a:r>
            <a:endParaRPr lang="en-IN" dirty="0"/>
          </a:p>
        </p:txBody>
      </p:sp>
    </p:spTree>
    <p:extLst>
      <p:ext uri="{BB962C8B-B14F-4D97-AF65-F5344CB8AC3E}">
        <p14:creationId xmlns:p14="http://schemas.microsoft.com/office/powerpoint/2010/main" xmlns="" val="2563154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p:cNvSpPr/>
          <p:nvPr userDrawn="1"/>
        </p:nvSpPr>
        <p:spPr>
          <a:xfrm>
            <a:off x="459553" y="0"/>
            <a:ext cx="489857" cy="472440"/>
          </a:xfrm>
          <a:prstGeom prst="rect">
            <a:avLst/>
          </a:prstGeom>
          <a:solidFill>
            <a:srgbClr val="26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Slide Number Placeholder 5"/>
          <p:cNvSpPr>
            <a:spLocks noGrp="1"/>
          </p:cNvSpPr>
          <p:nvPr>
            <p:ph type="sldNum" sz="quarter" idx="12"/>
          </p:nvPr>
        </p:nvSpPr>
        <p:spPr>
          <a:xfrm>
            <a:off x="11600439" y="6400526"/>
            <a:ext cx="431668" cy="365125"/>
          </a:xfrm>
          <a:gradFill>
            <a:gsLst>
              <a:gs pos="0">
                <a:srgbClr val="DBA01B"/>
              </a:gs>
              <a:gs pos="100000">
                <a:srgbClr val="B5751D"/>
              </a:gs>
            </a:gsLst>
            <a:lin ang="8100000" scaled="1"/>
          </a:gradFill>
        </p:spPr>
        <p:txBody>
          <a:bodyPr/>
          <a:lstStyle>
            <a:lvl1pPr>
              <a:defRPr sz="9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A12CCE3-EFDA-4593-B124-08DA4F61487C}" type="slidenum">
              <a:rPr lang="en-US" smtClean="0">
                <a:solidFill>
                  <a:prstClr val="white"/>
                </a:solidFill>
              </a:rPr>
              <a:pPr/>
              <a:t>‹#›</a:t>
            </a:fld>
            <a:endParaRPr lang="en-US">
              <a:solidFill>
                <a:prstClr val="white"/>
              </a:solidFill>
            </a:endParaRPr>
          </a:p>
        </p:txBody>
      </p:sp>
      <p:cxnSp>
        <p:nvCxnSpPr>
          <p:cNvPr id="14" name="Straight Connector 13"/>
          <p:cNvCxnSpPr/>
          <p:nvPr userDrawn="1"/>
        </p:nvCxnSpPr>
        <p:spPr>
          <a:xfrm>
            <a:off x="1775522" y="6538064"/>
            <a:ext cx="957703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1667277" y="6612835"/>
            <a:ext cx="7991392" cy="235962"/>
          </a:xfrm>
          <a:prstGeom prst="rect">
            <a:avLst/>
          </a:prstGeom>
        </p:spPr>
        <p:txBody>
          <a:bodyPr wrap="square" anchor="ctr">
            <a:spAutoFit/>
          </a:bodyPr>
          <a:lstStyle/>
          <a:p>
            <a:pPr>
              <a:defRPr/>
            </a:pPr>
            <a:r>
              <a:rPr lang="en-US" sz="1400" b="1" baseline="30000">
                <a:solidFill>
                  <a:prstClr val="black">
                    <a:lumMod val="65000"/>
                    <a:lumOff val="35000"/>
                  </a:prstClr>
                </a:solidFill>
                <a:latin typeface="Open Sans Light" panose="020B0306030504020204" pitchFamily="34" charset="0"/>
                <a:ea typeface="Open Sans Light" panose="020B0306030504020204" pitchFamily="34" charset="0"/>
                <a:cs typeface="Open Sans Light" panose="020B0306030504020204" pitchFamily="34" charset="0"/>
              </a:rPr>
              <a:t>BARDRI </a:t>
            </a:r>
            <a:r>
              <a:rPr lang="en-US" sz="1400" b="0" baseline="30000">
                <a:solidFill>
                  <a:prstClr val="black">
                    <a:lumMod val="65000"/>
                    <a:lumOff val="35000"/>
                  </a:prstClr>
                </a:solidFill>
                <a:latin typeface="Open Sans Light" panose="020B0306030504020204" pitchFamily="34" charset="0"/>
                <a:ea typeface="Open Sans Light" panose="020B0306030504020204" pitchFamily="34" charset="0"/>
                <a:cs typeface="Open Sans Light" panose="020B0306030504020204" pitchFamily="34" charset="0"/>
              </a:rPr>
              <a:t>Management Consultancy</a:t>
            </a:r>
          </a:p>
        </p:txBody>
      </p:sp>
      <p:pic>
        <p:nvPicPr>
          <p:cNvPr id="16" name="Picture 2" descr="C:\Users\HMTB\OneDrive\Home Personal\Vepar\Logos\logo4-8.jpg"/>
          <p:cNvPicPr>
            <a:picLocks noChangeAspect="1" noChangeArrowheads="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6981" t="15472" r="16981" b="24356"/>
          <a:stretch/>
        </p:blipFill>
        <p:spPr bwMode="auto">
          <a:xfrm>
            <a:off x="156022" y="6339742"/>
            <a:ext cx="1516759" cy="51825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06830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6520760"/>
            <a:ext cx="12192000" cy="3372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Slide Number Placeholder 5"/>
          <p:cNvSpPr txBox="1">
            <a:spLocks/>
          </p:cNvSpPr>
          <p:nvPr userDrawn="1"/>
        </p:nvSpPr>
        <p:spPr>
          <a:xfrm>
            <a:off x="11582769" y="6520759"/>
            <a:ext cx="565260" cy="332876"/>
          </a:xfrm>
          <a:prstGeom prst="rect">
            <a:avLst/>
          </a:prstGeom>
          <a:gradFill>
            <a:gsLst>
              <a:gs pos="0">
                <a:srgbClr val="B5751D"/>
              </a:gs>
              <a:gs pos="80000">
                <a:srgbClr val="BD8917"/>
              </a:gs>
              <a:gs pos="100000">
                <a:srgbClr val="DBA01B"/>
              </a:gs>
            </a:gsLst>
            <a:lin ang="16200000" scaled="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defPPr>
              <a:defRPr lang="en-US"/>
            </a:defPPr>
            <a:lvl1pPr marL="0" algn="r" defTabSz="914400" rtl="0" eaLnBrk="1" latinLnBrk="0" hangingPunct="1">
              <a:defRPr lang="en-IN" sz="1400" b="1" kern="1200" smtClean="0">
                <a:solidFill>
                  <a:schemeClr val="lt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fld id="{D2F61F0C-44E3-4703-A95A-D6DDF0DBE00E}" type="slidenum">
              <a:rPr lang="en-GB" sz="1100" smtClean="0"/>
              <a:pPr algn="ctr"/>
              <a:t>‹#›</a:t>
            </a:fld>
            <a:endParaRPr lang="en-US" sz="1100"/>
          </a:p>
        </p:txBody>
      </p:sp>
      <p:sp>
        <p:nvSpPr>
          <p:cNvPr id="10" name="Rectangle 9"/>
          <p:cNvSpPr/>
          <p:nvPr userDrawn="1"/>
        </p:nvSpPr>
        <p:spPr>
          <a:xfrm>
            <a:off x="255541" y="6560220"/>
            <a:ext cx="1907061" cy="276999"/>
          </a:xfrm>
          <a:prstGeom prst="rect">
            <a:avLst/>
          </a:prstGeom>
        </p:spPr>
        <p:txBody>
          <a:bodyPr wrap="none">
            <a:spAutoFit/>
          </a:bodyPr>
          <a:lstStyle/>
          <a:p>
            <a:r>
              <a:rPr lang="en-US" sz="1200">
                <a:solidFill>
                  <a:schemeClr val="tx1">
                    <a:lumMod val="65000"/>
                    <a:lumOff val="35000"/>
                  </a:schemeClr>
                </a:solidFill>
                <a:latin typeface="+mn-lt"/>
                <a:ea typeface="Open Sans" panose="020B0606030504020204" pitchFamily="34" charset="0"/>
                <a:cs typeface="Open Sans" panose="020B0606030504020204" pitchFamily="34" charset="0"/>
              </a:rPr>
              <a:t>www.badriconsultancy.com</a:t>
            </a:r>
          </a:p>
        </p:txBody>
      </p:sp>
      <p:sp>
        <p:nvSpPr>
          <p:cNvPr id="13" name="Rectangle 12"/>
          <p:cNvSpPr/>
          <p:nvPr userDrawn="1"/>
        </p:nvSpPr>
        <p:spPr>
          <a:xfrm>
            <a:off x="5634833" y="736512"/>
            <a:ext cx="6886292" cy="5952868"/>
          </a:xfrm>
          <a:prstGeom prst="rect">
            <a:avLst/>
          </a:prstGeom>
          <a:blipFill dpi="0" rotWithShape="1">
            <a:blip r:embed="rId2" cstate="print">
              <a:alphaModFix amt="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Content Placeholder 3"/>
          <p:cNvSpPr>
            <a:spLocks noGrp="1"/>
          </p:cNvSpPr>
          <p:nvPr>
            <p:ph sz="quarter" idx="13"/>
          </p:nvPr>
        </p:nvSpPr>
        <p:spPr>
          <a:xfrm>
            <a:off x="325253" y="908720"/>
            <a:ext cx="11442275" cy="5255790"/>
          </a:xfrm>
        </p:spPr>
        <p:txBody>
          <a:bodyPr/>
          <a:lstStyle>
            <a:lvl1pPr>
              <a:defRPr>
                <a:latin typeface="+mn-lt"/>
                <a:ea typeface="Open Sans" panose="020B0604020202020204" charset="0"/>
                <a:cs typeface="Open Sans" panose="020B0604020202020204" charset="0"/>
              </a:defRPr>
            </a:lvl1pPr>
            <a:lvl2pPr>
              <a:defRPr>
                <a:latin typeface="+mn-lt"/>
                <a:ea typeface="Open Sans" panose="020B0604020202020204" charset="0"/>
                <a:cs typeface="Open Sans" panose="020B0604020202020204" charset="0"/>
              </a:defRPr>
            </a:lvl2pPr>
            <a:lvl3pPr>
              <a:defRPr>
                <a:latin typeface="+mn-lt"/>
                <a:ea typeface="Open Sans" panose="020B0604020202020204" charset="0"/>
                <a:cs typeface="Open Sans" panose="020B0604020202020204" charset="0"/>
              </a:defRPr>
            </a:lvl3pPr>
            <a:lvl4pPr>
              <a:defRPr>
                <a:latin typeface="+mn-lt"/>
                <a:ea typeface="Open Sans" panose="020B0604020202020204" charset="0"/>
                <a:cs typeface="Open Sans" panose="020B0604020202020204" charset="0"/>
              </a:defRPr>
            </a:lvl4pPr>
            <a:lvl5pPr>
              <a:defRPr>
                <a:latin typeface="+mn-lt"/>
                <a:ea typeface="Open Sans" panose="020B0604020202020204" charset="0"/>
                <a:cs typeface="Open Sans" panose="020B060402020202020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239185" y="687753"/>
            <a:ext cx="1171363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1" y="1"/>
            <a:ext cx="4039447" cy="5238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4076278" y="1"/>
            <a:ext cx="4039447" cy="52387"/>
          </a:xfrm>
          <a:prstGeom prst="rect">
            <a:avLst/>
          </a:prstGeom>
          <a:solidFill>
            <a:srgbClr val="DBA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p:cNvSpPr/>
          <p:nvPr userDrawn="1"/>
        </p:nvSpPr>
        <p:spPr>
          <a:xfrm>
            <a:off x="8152554" y="1"/>
            <a:ext cx="4039447" cy="52387"/>
          </a:xfrm>
          <a:prstGeom prst="rect">
            <a:avLst/>
          </a:prstGeom>
          <a:solidFill>
            <a:srgbClr val="26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Title 21"/>
          <p:cNvSpPr>
            <a:spLocks noGrp="1"/>
          </p:cNvSpPr>
          <p:nvPr>
            <p:ph type="title"/>
          </p:nvPr>
        </p:nvSpPr>
        <p:spPr>
          <a:xfrm>
            <a:off x="239349" y="44624"/>
            <a:ext cx="10972800" cy="663696"/>
          </a:xfrm>
        </p:spPr>
        <p:txBody>
          <a:bodyPr/>
          <a:lstStyle>
            <a:lvl1pPr algn="l">
              <a:defRPr>
                <a:solidFill>
                  <a:schemeClr val="tx2"/>
                </a:solidFill>
                <a:latin typeface="Times New Roman" panose="02020603050405020304" pitchFamily="18" charset="0"/>
                <a:cs typeface="Times New Roman" panose="02020603050405020304" pitchFamily="18" charset="0"/>
              </a:defRPr>
            </a:lvl1pPr>
          </a:lstStyle>
          <a:p>
            <a:r>
              <a:rPr lang="en-US" dirty="0"/>
              <a:t>Click to edit Master title style</a:t>
            </a:r>
            <a:endParaRPr lang="en-GB" dirty="0"/>
          </a:p>
        </p:txBody>
      </p:sp>
      <p:pic>
        <p:nvPicPr>
          <p:cNvPr id="14" name="Picture 13"/>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0335754" y="18288"/>
            <a:ext cx="1880926" cy="731520"/>
          </a:xfrm>
          <a:prstGeom prst="rect">
            <a:avLst/>
          </a:prstGeom>
        </p:spPr>
      </p:pic>
    </p:spTree>
    <p:extLst>
      <p:ext uri="{BB962C8B-B14F-4D97-AF65-F5344CB8AC3E}">
        <p14:creationId xmlns:p14="http://schemas.microsoft.com/office/powerpoint/2010/main" xmlns="" val="116342238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2F61F0C-44E3-4703-A95A-D6DDF0DBE00E}" type="slidenum">
              <a:rPr lang="en-GB" smtClean="0"/>
              <a:pPr/>
              <a:t>‹#›</a:t>
            </a:fld>
            <a:endParaRPr lang="en-GB"/>
          </a:p>
        </p:txBody>
      </p:sp>
    </p:spTree>
    <p:extLst>
      <p:ext uri="{BB962C8B-B14F-4D97-AF65-F5344CB8AC3E}">
        <p14:creationId xmlns:p14="http://schemas.microsoft.com/office/powerpoint/2010/main" xmlns="" val="2525656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dirty="0"/>
              <a:t>Click to edit Master title style</a:t>
            </a:r>
            <a:endParaRPr lang="en-GB" dirty="0"/>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F61F0C-44E3-4703-A95A-D6DDF0DBE00E}" type="slidenum">
              <a:rPr lang="en-GB" smtClean="0"/>
              <a:pPr/>
              <a:t>‹#›</a:t>
            </a:fld>
            <a:endParaRPr lang="en-GB"/>
          </a:p>
        </p:txBody>
      </p:sp>
    </p:spTree>
    <p:extLst>
      <p:ext uri="{BB962C8B-B14F-4D97-AF65-F5344CB8AC3E}">
        <p14:creationId xmlns:p14="http://schemas.microsoft.com/office/powerpoint/2010/main" xmlns="" val="4203542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F61F0C-44E3-4703-A95A-D6DDF0DBE00E}" type="slidenum">
              <a:rPr lang="en-GB" smtClean="0"/>
              <a:pPr/>
              <a:t>‹#›</a:t>
            </a:fld>
            <a:endParaRPr lang="en-GB"/>
          </a:p>
        </p:txBody>
      </p:sp>
    </p:spTree>
    <p:extLst>
      <p:ext uri="{BB962C8B-B14F-4D97-AF65-F5344CB8AC3E}">
        <p14:creationId xmlns:p14="http://schemas.microsoft.com/office/powerpoint/2010/main" xmlns="" val="424679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F61F0C-44E3-4703-A95A-D6DDF0DBE00E}" type="slidenum">
              <a:rPr lang="en-GB" smtClean="0"/>
              <a:pPr/>
              <a:t>‹#›</a:t>
            </a:fld>
            <a:endParaRPr lang="en-GB"/>
          </a:p>
        </p:txBody>
      </p:sp>
    </p:spTree>
    <p:extLst>
      <p:ext uri="{BB962C8B-B14F-4D97-AF65-F5344CB8AC3E}">
        <p14:creationId xmlns:p14="http://schemas.microsoft.com/office/powerpoint/2010/main" xmlns="" val="4058050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F61F0C-44E3-4703-A95A-D6DDF0DBE00E}" type="slidenum">
              <a:rPr lang="en-GB" smtClean="0"/>
              <a:pPr/>
              <a:t>‹#›</a:t>
            </a:fld>
            <a:endParaRPr lang="en-GB"/>
          </a:p>
        </p:txBody>
      </p:sp>
    </p:spTree>
    <p:extLst>
      <p:ext uri="{BB962C8B-B14F-4D97-AF65-F5344CB8AC3E}">
        <p14:creationId xmlns:p14="http://schemas.microsoft.com/office/powerpoint/2010/main" xmlns="" val="867481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90128" name="Rectangle 16">
            <a:extLst>
              <a:ext uri="{FF2B5EF4-FFF2-40B4-BE49-F238E27FC236}">
                <a16:creationId xmlns:a16="http://schemas.microsoft.com/office/drawing/2014/main" xmlns="" id="{459BA9EC-3FF7-44EC-9EA0-C147CACE5502}"/>
              </a:ext>
            </a:extLst>
          </p:cNvPr>
          <p:cNvSpPr>
            <a:spLocks noGrp="1" noChangeArrowheads="1"/>
          </p:cNvSpPr>
          <p:nvPr>
            <p:ph type="dt" sz="half" idx="2"/>
          </p:nvPr>
        </p:nvSpPr>
        <p:spPr>
          <a:xfrm>
            <a:off x="609600" y="6248400"/>
            <a:ext cx="2844800" cy="457200"/>
          </a:xfrm>
        </p:spPr>
        <p:txBody>
          <a:bodyPr/>
          <a:lstStyle>
            <a:lvl1pPr>
              <a:defRPr/>
            </a:lvl1pPr>
          </a:lstStyle>
          <a:p>
            <a:endParaRPr lang="en-US" altLang="en-US"/>
          </a:p>
        </p:txBody>
      </p:sp>
      <p:sp>
        <p:nvSpPr>
          <p:cNvPr id="90129" name="Rectangle 17">
            <a:extLst>
              <a:ext uri="{FF2B5EF4-FFF2-40B4-BE49-F238E27FC236}">
                <a16:creationId xmlns:a16="http://schemas.microsoft.com/office/drawing/2014/main" xmlns="" id="{7E2D33F3-893B-49A4-B076-69695C783635}"/>
              </a:ext>
            </a:extLst>
          </p:cNvPr>
          <p:cNvSpPr>
            <a:spLocks noGrp="1" noChangeArrowheads="1"/>
          </p:cNvSpPr>
          <p:nvPr>
            <p:ph type="ftr" sz="quarter" idx="3"/>
          </p:nvPr>
        </p:nvSpPr>
        <p:spPr/>
        <p:txBody>
          <a:bodyPr/>
          <a:lstStyle>
            <a:lvl1pPr>
              <a:defRPr/>
            </a:lvl1pPr>
          </a:lstStyle>
          <a:p>
            <a:endParaRPr lang="en-US" altLang="en-US"/>
          </a:p>
        </p:txBody>
      </p:sp>
      <p:sp>
        <p:nvSpPr>
          <p:cNvPr id="90130" name="Rectangle 18">
            <a:extLst>
              <a:ext uri="{FF2B5EF4-FFF2-40B4-BE49-F238E27FC236}">
                <a16:creationId xmlns:a16="http://schemas.microsoft.com/office/drawing/2014/main" xmlns="" id="{022D4BDE-31EB-4B1F-8D30-024678CD036C}"/>
              </a:ext>
            </a:extLst>
          </p:cNvPr>
          <p:cNvSpPr>
            <a:spLocks noGrp="1" noChangeArrowheads="1"/>
          </p:cNvSpPr>
          <p:nvPr>
            <p:ph type="sldNum" sz="quarter" idx="4"/>
          </p:nvPr>
        </p:nvSpPr>
        <p:spPr/>
        <p:txBody>
          <a:bodyPr/>
          <a:lstStyle>
            <a:lvl1pPr>
              <a:defRPr/>
            </a:lvl1pPr>
          </a:lstStyle>
          <a:p>
            <a:fld id="{2757A297-25DA-4E2C-BAB7-44199D986FBE}" type="slidenum">
              <a:rPr lang="en-US" altLang="en-US" smtClean="0"/>
              <a:pPr/>
              <a:t>‹#›</a:t>
            </a:fld>
            <a:endParaRPr lang="en-US" altLang="en-US" dirty="0"/>
          </a:p>
        </p:txBody>
      </p:sp>
      <p:sp>
        <p:nvSpPr>
          <p:cNvPr id="90131" name="Rectangle 19">
            <a:extLst>
              <a:ext uri="{FF2B5EF4-FFF2-40B4-BE49-F238E27FC236}">
                <a16:creationId xmlns:a16="http://schemas.microsoft.com/office/drawing/2014/main" xmlns="" id="{6F5157CF-E0F7-4CB3-AE59-EE4C24318F42}"/>
              </a:ext>
            </a:extLst>
          </p:cNvPr>
          <p:cNvSpPr>
            <a:spLocks noGrp="1" noChangeArrowheads="1"/>
          </p:cNvSpPr>
          <p:nvPr>
            <p:ph type="ctrTitle"/>
          </p:nvPr>
        </p:nvSpPr>
        <p:spPr>
          <a:xfrm>
            <a:off x="609600" y="1828800"/>
            <a:ext cx="8026400" cy="2209800"/>
          </a:xfrm>
        </p:spPr>
        <p:txBody>
          <a:bodyPr/>
          <a:lstStyle>
            <a:lvl1pPr>
              <a:defRPr>
                <a:solidFill>
                  <a:schemeClr val="accent3"/>
                </a:solidFill>
              </a:defRPr>
            </a:lvl1pPr>
          </a:lstStyle>
          <a:p>
            <a:pPr lvl="0"/>
            <a:r>
              <a:rPr lang="en-US" altLang="en-US" noProof="0"/>
              <a:t>Click to edit Master title style</a:t>
            </a:r>
          </a:p>
        </p:txBody>
      </p:sp>
      <p:sp>
        <p:nvSpPr>
          <p:cNvPr id="90132" name="Rectangle 20">
            <a:extLst>
              <a:ext uri="{FF2B5EF4-FFF2-40B4-BE49-F238E27FC236}">
                <a16:creationId xmlns:a16="http://schemas.microsoft.com/office/drawing/2014/main" xmlns="" id="{B7D7F944-7CBF-4764-A0A3-FF71EB19D13E}"/>
              </a:ext>
            </a:extLst>
          </p:cNvPr>
          <p:cNvSpPr>
            <a:spLocks noGrp="1" noChangeArrowheads="1"/>
          </p:cNvSpPr>
          <p:nvPr>
            <p:ph type="subTitle" idx="1"/>
          </p:nvPr>
        </p:nvSpPr>
        <p:spPr>
          <a:xfrm>
            <a:off x="609600" y="4267200"/>
            <a:ext cx="8026400" cy="1752600"/>
          </a:xfrm>
        </p:spPr>
        <p:txBody>
          <a:bodyPr/>
          <a:lstStyle>
            <a:lvl1pPr marL="0" indent="0" algn="l">
              <a:buFont typeface="Wingdings" panose="05000000000000000000" pitchFamily="2" charset="2"/>
              <a:buNone/>
              <a:defRPr>
                <a:solidFill>
                  <a:schemeClr val="accent1"/>
                </a:solidFill>
              </a:defRPr>
            </a:lvl1pPr>
          </a:lstStyle>
          <a:p>
            <a:pPr lvl="0"/>
            <a:r>
              <a:rPr lang="en-US" altLang="en-US" noProof="0"/>
              <a:t>Click to edit Master subtitle style</a:t>
            </a:r>
          </a:p>
        </p:txBody>
      </p:sp>
    </p:spTree>
    <p:extLst>
      <p:ext uri="{BB962C8B-B14F-4D97-AF65-F5344CB8AC3E}">
        <p14:creationId xmlns:p14="http://schemas.microsoft.com/office/powerpoint/2010/main" xmlns="" val="1172080188"/>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0" name="Straight Connector 9"/>
          <p:cNvCxnSpPr/>
          <p:nvPr userDrawn="1"/>
        </p:nvCxnSpPr>
        <p:spPr>
          <a:xfrm>
            <a:off x="1775522" y="6538064"/>
            <a:ext cx="957703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459553" y="0"/>
            <a:ext cx="489857" cy="472440"/>
          </a:xfrm>
          <a:prstGeom prst="rect">
            <a:avLst/>
          </a:prstGeom>
          <a:solidFill>
            <a:srgbClr val="26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Slide Number Placeholder 5"/>
          <p:cNvSpPr>
            <a:spLocks noGrp="1"/>
          </p:cNvSpPr>
          <p:nvPr>
            <p:ph type="sldNum" sz="quarter" idx="12"/>
          </p:nvPr>
        </p:nvSpPr>
        <p:spPr>
          <a:xfrm>
            <a:off x="11600439" y="6400526"/>
            <a:ext cx="431668" cy="365125"/>
          </a:xfrm>
          <a:gradFill flip="none" rotWithShape="1">
            <a:gsLst>
              <a:gs pos="0">
                <a:srgbClr val="DBA01B"/>
              </a:gs>
              <a:gs pos="100000">
                <a:srgbClr val="B5751D"/>
              </a:gs>
            </a:gsLst>
            <a:lin ang="8100000" scaled="1"/>
            <a:tileRect/>
          </a:gradFill>
        </p:spPr>
        <p:txBody>
          <a:bodyPr/>
          <a:lstStyle>
            <a:lvl1pPr>
              <a:defRPr sz="10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A12CCE3-EFDA-4593-B124-08DA4F61487C}" type="slidenum">
              <a:rPr lang="en-US" smtClean="0">
                <a:solidFill>
                  <a:prstClr val="white"/>
                </a:solidFill>
              </a:rPr>
              <a:pPr/>
              <a:t>‹#›</a:t>
            </a:fld>
            <a:endParaRPr lang="en-US">
              <a:solidFill>
                <a:prstClr val="white"/>
              </a:solidFill>
            </a:endParaRPr>
          </a:p>
        </p:txBody>
      </p:sp>
      <p:sp>
        <p:nvSpPr>
          <p:cNvPr id="12" name="Rectangle 11"/>
          <p:cNvSpPr/>
          <p:nvPr userDrawn="1"/>
        </p:nvSpPr>
        <p:spPr>
          <a:xfrm>
            <a:off x="1667277" y="6612835"/>
            <a:ext cx="7991392" cy="235962"/>
          </a:xfrm>
          <a:prstGeom prst="rect">
            <a:avLst/>
          </a:prstGeom>
        </p:spPr>
        <p:txBody>
          <a:bodyPr wrap="square" anchor="ctr">
            <a:spAutoFit/>
          </a:bodyPr>
          <a:lstStyle/>
          <a:p>
            <a:pPr>
              <a:defRPr/>
            </a:pPr>
            <a:r>
              <a:rPr lang="en-US" sz="1400" b="1" baseline="30000">
                <a:solidFill>
                  <a:prstClr val="black">
                    <a:lumMod val="65000"/>
                    <a:lumOff val="35000"/>
                  </a:prstClr>
                </a:solidFill>
                <a:latin typeface="Open Sans Light" panose="020B0306030504020204" pitchFamily="34" charset="0"/>
                <a:ea typeface="Open Sans Light" panose="020B0306030504020204" pitchFamily="34" charset="0"/>
                <a:cs typeface="Open Sans Light" panose="020B0306030504020204" pitchFamily="34" charset="0"/>
              </a:rPr>
              <a:t>BARDRI </a:t>
            </a:r>
            <a:r>
              <a:rPr lang="en-US" sz="1400" b="0" baseline="30000">
                <a:solidFill>
                  <a:prstClr val="black">
                    <a:lumMod val="65000"/>
                    <a:lumOff val="35000"/>
                  </a:prstClr>
                </a:solidFill>
                <a:latin typeface="Open Sans Light" panose="020B0306030504020204" pitchFamily="34" charset="0"/>
                <a:ea typeface="Open Sans Light" panose="020B0306030504020204" pitchFamily="34" charset="0"/>
                <a:cs typeface="Open Sans Light" panose="020B0306030504020204" pitchFamily="34" charset="0"/>
              </a:rPr>
              <a:t>Management Consultancy</a:t>
            </a:r>
          </a:p>
        </p:txBody>
      </p:sp>
      <p:pic>
        <p:nvPicPr>
          <p:cNvPr id="13" name="Picture 2" descr="C:\Users\HMTB\OneDrive\Home Personal\Vepar\Logos\logo4-8.jpg"/>
          <p:cNvPicPr>
            <a:picLocks noChangeAspect="1" noChangeArrowheads="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6981" t="15472" r="16981" b="24356"/>
          <a:stretch/>
        </p:blipFill>
        <p:spPr bwMode="auto">
          <a:xfrm>
            <a:off x="156022" y="6339742"/>
            <a:ext cx="1516759" cy="51825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81722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F61F0C-44E3-4703-A95A-D6DDF0DBE00E}" type="slidenum">
              <a:rPr lang="en-GB" smtClean="0"/>
              <a:pPr/>
              <a:t>‹#›</a:t>
            </a:fld>
            <a:endParaRPr lang="en-GB"/>
          </a:p>
        </p:txBody>
      </p:sp>
    </p:spTree>
    <p:extLst>
      <p:ext uri="{BB962C8B-B14F-4D97-AF65-F5344CB8AC3E}">
        <p14:creationId xmlns:p14="http://schemas.microsoft.com/office/powerpoint/2010/main" xmlns="" val="2491194136"/>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55" r:id="rId3"/>
    <p:sldLayoutId id="2147483656" r:id="rId4"/>
    <p:sldLayoutId id="2147483657" r:id="rId5"/>
    <p:sldLayoutId id="2147483658" r:id="rId6"/>
    <p:sldLayoutId id="2147483659" r:id="rId7"/>
    <p:sldLayoutId id="2147483663"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12CCE3-EFDA-4593-B124-08DA4F6148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80386886"/>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0.jpe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Прямоугольник 28"/>
          <p:cNvSpPr/>
          <p:nvPr/>
        </p:nvSpPr>
        <p:spPr>
          <a:xfrm rot="19953061">
            <a:off x="9847087" y="-2203189"/>
            <a:ext cx="3608875" cy="9936249"/>
          </a:xfrm>
          <a:prstGeom prst="rect">
            <a:avLst/>
          </a:prstGeom>
          <a:solidFill>
            <a:srgbClr val="26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p:cNvSpPr/>
          <p:nvPr/>
        </p:nvSpPr>
        <p:spPr>
          <a:xfrm rot="19953061">
            <a:off x="6078638" y="-1575892"/>
            <a:ext cx="3608875" cy="9936249"/>
          </a:xfrm>
          <a:prstGeom prst="rect">
            <a:avLst/>
          </a:prstGeom>
          <a:solidFill>
            <a:srgbClr val="DBA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3" name="Picture 10" descr="working on laptop">
            <a:extLst>
              <a:ext uri="{FF2B5EF4-FFF2-40B4-BE49-F238E27FC236}">
                <a16:creationId xmlns:a16="http://schemas.microsoft.com/office/drawing/2014/main" xmlns="" id="{2415D9B7-1208-41DA-A00C-72631D9BF1D7}"/>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9723" t="35699" b="16108"/>
          <a:stretch/>
        </p:blipFill>
        <p:spPr>
          <a:xfrm>
            <a:off x="7968208" y="2868200"/>
            <a:ext cx="2875347" cy="19481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V="1">
            <a:off x="0" y="-27384"/>
            <a:ext cx="12192000" cy="4571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07368" y="158797"/>
            <a:ext cx="3600400" cy="1400249"/>
          </a:xfrm>
          <a:prstGeom prst="rect">
            <a:avLst/>
          </a:prstGeom>
        </p:spPr>
      </p:pic>
      <p:pic>
        <p:nvPicPr>
          <p:cNvPr id="12" name="Рисунок 1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95400" y="1700808"/>
            <a:ext cx="6128624" cy="7875915"/>
          </a:xfrm>
          <a:prstGeom prst="rect">
            <a:avLst/>
          </a:prstGeom>
        </p:spPr>
      </p:pic>
      <p:sp>
        <p:nvSpPr>
          <p:cNvPr id="21" name="TextBox 20"/>
          <p:cNvSpPr txBox="1"/>
          <p:nvPr/>
        </p:nvSpPr>
        <p:spPr>
          <a:xfrm>
            <a:off x="1055440" y="2780928"/>
            <a:ext cx="3456384" cy="2123658"/>
          </a:xfrm>
          <a:prstGeom prst="rect">
            <a:avLst/>
          </a:prstGeom>
          <a:noFill/>
        </p:spPr>
        <p:txBody>
          <a:bodyPr wrap="square" rtlCol="0">
            <a:spAutoFit/>
          </a:bodyPr>
          <a:lstStyle/>
          <a:p>
            <a:pPr algn="ctr"/>
            <a:r>
              <a:rPr lang="en-US" sz="4400" b="1" dirty="0">
                <a:solidFill>
                  <a:schemeClr val="accent5">
                    <a:lumMod val="75000"/>
                  </a:schemeClr>
                </a:solidFill>
                <a:latin typeface="Britannic Bold" panose="020B0903060703020204" pitchFamily="34" charset="0"/>
              </a:rPr>
              <a:t>Innovation In Data Analytics</a:t>
            </a:r>
            <a:endParaRPr lang="ru-RU" sz="4400" b="1" dirty="0">
              <a:solidFill>
                <a:schemeClr val="accent5">
                  <a:lumMod val="75000"/>
                </a:schemeClr>
              </a:solidFill>
            </a:endParaRPr>
          </a:p>
        </p:txBody>
      </p:sp>
      <p:pic>
        <p:nvPicPr>
          <p:cNvPr id="22" name="Picture 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096000" y="404664"/>
            <a:ext cx="3824220" cy="21498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4" name="Picture 3"/>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9336360" y="5107687"/>
            <a:ext cx="2317529" cy="14204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TextBox 10">
            <a:extLst>
              <a:ext uri="{FF2B5EF4-FFF2-40B4-BE49-F238E27FC236}">
                <a16:creationId xmlns:a16="http://schemas.microsoft.com/office/drawing/2014/main" xmlns="" id="{694BD27B-333F-4964-B971-748964A55248}"/>
              </a:ext>
            </a:extLst>
          </p:cNvPr>
          <p:cNvSpPr txBox="1"/>
          <p:nvPr/>
        </p:nvSpPr>
        <p:spPr>
          <a:xfrm>
            <a:off x="47328" y="6413266"/>
            <a:ext cx="3456384" cy="400110"/>
          </a:xfrm>
          <a:prstGeom prst="rect">
            <a:avLst/>
          </a:prstGeom>
          <a:noFill/>
        </p:spPr>
        <p:txBody>
          <a:bodyPr wrap="square" rtlCol="0">
            <a:spAutoFit/>
          </a:bodyPr>
          <a:lstStyle/>
          <a:p>
            <a:pPr algn="ctr"/>
            <a:r>
              <a:rPr lang="en-US" sz="2000" b="1" dirty="0">
                <a:solidFill>
                  <a:schemeClr val="accent5">
                    <a:lumMod val="75000"/>
                  </a:schemeClr>
                </a:solidFill>
                <a:latin typeface="Britannic Bold" panose="020B0903060703020204" pitchFamily="34" charset="0"/>
              </a:rPr>
              <a:t>November 7, 2018</a:t>
            </a:r>
            <a:endParaRPr lang="ru-RU" sz="2000" b="1" dirty="0">
              <a:solidFill>
                <a:schemeClr val="accent5">
                  <a:lumMod val="75000"/>
                </a:schemeClr>
              </a:solidFill>
            </a:endParaRPr>
          </a:p>
        </p:txBody>
      </p:sp>
    </p:spTree>
    <p:extLst>
      <p:ext uri="{BB962C8B-B14F-4D97-AF65-F5344CB8AC3E}">
        <p14:creationId xmlns:p14="http://schemas.microsoft.com/office/powerpoint/2010/main" xmlns="" val="404741578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Скругленный прямоугольник 8"/>
          <p:cNvSpPr/>
          <p:nvPr/>
        </p:nvSpPr>
        <p:spPr>
          <a:xfrm>
            <a:off x="551384" y="1057539"/>
            <a:ext cx="6336704" cy="100811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itle 2"/>
          <p:cNvSpPr>
            <a:spLocks noGrp="1"/>
          </p:cNvSpPr>
          <p:nvPr>
            <p:ph type="title"/>
          </p:nvPr>
        </p:nvSpPr>
        <p:spPr>
          <a:xfrm>
            <a:off x="407368" y="116632"/>
            <a:ext cx="10595520" cy="663696"/>
          </a:xfrm>
        </p:spPr>
        <p:txBody>
          <a:bodyPr>
            <a:noAutofit/>
          </a:bodyPr>
          <a:lstStyle/>
          <a:p>
            <a:r>
              <a:rPr lang="en-GB" b="1" dirty="0">
                <a:solidFill>
                  <a:srgbClr val="264875"/>
                </a:solidFill>
                <a:latin typeface="Franklin Gothic Medium" panose="020B0603020102020204" pitchFamily="34" charset="0"/>
              </a:rPr>
              <a:t>Difference among FWA?</a:t>
            </a:r>
            <a:endParaRPr lang="en-US" b="1" dirty="0">
              <a:solidFill>
                <a:srgbClr val="264875"/>
              </a:solidFill>
              <a:latin typeface="Franklin Gothic Medium" panose="020B0603020102020204" pitchFamily="34" charset="0"/>
            </a:endParaRPr>
          </a:p>
        </p:txBody>
      </p:sp>
      <p:sp>
        <p:nvSpPr>
          <p:cNvPr id="8" name="TextBox 7"/>
          <p:cNvSpPr txBox="1"/>
          <p:nvPr/>
        </p:nvSpPr>
        <p:spPr>
          <a:xfrm>
            <a:off x="623392" y="1195746"/>
            <a:ext cx="6120680" cy="1015663"/>
          </a:xfrm>
          <a:prstGeom prst="rect">
            <a:avLst/>
          </a:prstGeom>
          <a:noFill/>
        </p:spPr>
        <p:txBody>
          <a:bodyPr wrap="square" rtlCol="0">
            <a:spAutoFit/>
          </a:bodyPr>
          <a:lstStyle/>
          <a:p>
            <a:pPr algn="ctr"/>
            <a:r>
              <a:rPr lang="en-US" altLang="en-US" sz="1400" dirty="0">
                <a:solidFill>
                  <a:srgbClr val="264875"/>
                </a:solidFill>
                <a:latin typeface="Century Gothic" panose="020B0502020202020204" pitchFamily="34" charset="0"/>
              </a:rPr>
              <a:t>The primary difference among Fraud, Waste and Abuse is intent and Knowledge. Fraud requires intent to obtain payment and knowledge that the actions are wrong. </a:t>
            </a:r>
          </a:p>
          <a:p>
            <a:endParaRPr lang="ru-RU" dirty="0"/>
          </a:p>
        </p:txBody>
      </p:sp>
      <p:sp>
        <p:nvSpPr>
          <p:cNvPr id="4" name="Прямоугольник 3"/>
          <p:cNvSpPr/>
          <p:nvPr/>
        </p:nvSpPr>
        <p:spPr>
          <a:xfrm flipH="1">
            <a:off x="7037984" y="1008446"/>
            <a:ext cx="45719" cy="5040560"/>
          </a:xfrm>
          <a:prstGeom prst="rect">
            <a:avLst/>
          </a:prstGeom>
          <a:solidFill>
            <a:srgbClr val="DBA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Picture 1"/>
          <p:cNvPicPr>
            <a:picLocks noChangeAspect="1"/>
          </p:cNvPicPr>
          <p:nvPr/>
        </p:nvPicPr>
        <p:blipFill rotWithShape="1">
          <a:blip r:embed="rId3" cstate="print">
            <a:extLst>
              <a:ext uri="{28A0092B-C50C-407E-A947-70E740481C1C}">
                <a14:useLocalDpi xmlns:a14="http://schemas.microsoft.com/office/drawing/2010/main" xmlns="" val="0"/>
              </a:ext>
            </a:extLst>
          </a:blip>
          <a:srcRect l="14430" r="16569"/>
          <a:stretch/>
        </p:blipFill>
        <p:spPr>
          <a:xfrm>
            <a:off x="7227861" y="1004247"/>
            <a:ext cx="4824536" cy="5067619"/>
          </a:xfrm>
          <a:prstGeom prst="rect">
            <a:avLst/>
          </a:prstGeom>
        </p:spPr>
      </p:pic>
      <p:sp>
        <p:nvSpPr>
          <p:cNvPr id="14" name="Скругленный прямоугольник 13"/>
          <p:cNvSpPr/>
          <p:nvPr/>
        </p:nvSpPr>
        <p:spPr>
          <a:xfrm>
            <a:off x="551384" y="2333076"/>
            <a:ext cx="6336704" cy="100811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623392" y="2471283"/>
            <a:ext cx="6120680" cy="738664"/>
          </a:xfrm>
          <a:prstGeom prst="rect">
            <a:avLst/>
          </a:prstGeom>
          <a:noFill/>
        </p:spPr>
        <p:txBody>
          <a:bodyPr wrap="square" rtlCol="0">
            <a:spAutoFit/>
          </a:bodyPr>
          <a:lstStyle/>
          <a:p>
            <a:pPr algn="ctr"/>
            <a:r>
              <a:rPr lang="en-US" altLang="en-US" sz="1400" dirty="0">
                <a:solidFill>
                  <a:srgbClr val="264875"/>
                </a:solidFill>
                <a:latin typeface="Century Gothic" panose="020B0502020202020204" pitchFamily="34" charset="0"/>
              </a:rPr>
              <a:t>Waste and Abuse may involve obtaining an improper payment or creating an unnecessary cost , but does not require the same intent and knowledge.</a:t>
            </a:r>
          </a:p>
        </p:txBody>
      </p:sp>
      <p:sp>
        <p:nvSpPr>
          <p:cNvPr id="16" name="Скругленный прямоугольник 15"/>
          <p:cNvSpPr/>
          <p:nvPr/>
        </p:nvSpPr>
        <p:spPr>
          <a:xfrm>
            <a:off x="551384" y="3625153"/>
            <a:ext cx="6336704" cy="100811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623392" y="3763360"/>
            <a:ext cx="6120680" cy="738664"/>
          </a:xfrm>
          <a:prstGeom prst="rect">
            <a:avLst/>
          </a:prstGeom>
          <a:noFill/>
        </p:spPr>
        <p:txBody>
          <a:bodyPr wrap="square" rtlCol="0">
            <a:spAutoFit/>
          </a:bodyPr>
          <a:lstStyle/>
          <a:p>
            <a:pPr algn="ctr"/>
            <a:r>
              <a:rPr lang="en-US" altLang="en-US" sz="1400" dirty="0">
                <a:solidFill>
                  <a:srgbClr val="264875"/>
                </a:solidFill>
                <a:latin typeface="Century Gothic" panose="020B0502020202020204" pitchFamily="34" charset="0"/>
              </a:rPr>
              <a:t>When fraud is committed, the company has right to take action against the fraudulent act and suspend them. Monetary penalties also implemented.</a:t>
            </a:r>
          </a:p>
        </p:txBody>
      </p:sp>
      <p:sp>
        <p:nvSpPr>
          <p:cNvPr id="18" name="Скругленный прямоугольник 17"/>
          <p:cNvSpPr/>
          <p:nvPr/>
        </p:nvSpPr>
        <p:spPr>
          <a:xfrm>
            <a:off x="545324" y="4895137"/>
            <a:ext cx="6336704" cy="100811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p:cNvSpPr txBox="1"/>
          <p:nvPr/>
        </p:nvSpPr>
        <p:spPr>
          <a:xfrm>
            <a:off x="617332" y="5033344"/>
            <a:ext cx="6120680" cy="738664"/>
          </a:xfrm>
          <a:prstGeom prst="rect">
            <a:avLst/>
          </a:prstGeom>
          <a:noFill/>
        </p:spPr>
        <p:txBody>
          <a:bodyPr wrap="square" rtlCol="0">
            <a:spAutoFit/>
          </a:bodyPr>
          <a:lstStyle/>
          <a:p>
            <a:pPr algn="ctr"/>
            <a:r>
              <a:rPr lang="en-US" altLang="en-US" sz="1400" dirty="0">
                <a:solidFill>
                  <a:srgbClr val="264875"/>
                </a:solidFill>
                <a:latin typeface="Century Gothic" panose="020B0502020202020204" pitchFamily="34" charset="0"/>
              </a:rPr>
              <a:t>On the other hand Abuse is lesser offensive. </a:t>
            </a:r>
          </a:p>
          <a:p>
            <a:pPr algn="ctr"/>
            <a:r>
              <a:rPr lang="en-US" altLang="en-US" sz="1400" dirty="0">
                <a:solidFill>
                  <a:srgbClr val="264875"/>
                </a:solidFill>
                <a:latin typeface="Century Gothic" panose="020B0502020202020204" pitchFamily="34" charset="0"/>
              </a:rPr>
              <a:t>When abuse is committed , the company usually </a:t>
            </a:r>
          </a:p>
          <a:p>
            <a:pPr algn="ctr"/>
            <a:r>
              <a:rPr lang="en-US" altLang="en-US" sz="1400" dirty="0">
                <a:solidFill>
                  <a:srgbClr val="264875"/>
                </a:solidFill>
                <a:latin typeface="Century Gothic" panose="020B0502020202020204" pitchFamily="34" charset="0"/>
              </a:rPr>
              <a:t>may be able to recover the payments.</a:t>
            </a:r>
          </a:p>
        </p:txBody>
      </p:sp>
    </p:spTree>
    <p:extLst>
      <p:ext uri="{BB962C8B-B14F-4D97-AF65-F5344CB8AC3E}">
        <p14:creationId xmlns:p14="http://schemas.microsoft.com/office/powerpoint/2010/main" xmlns="" val="2559949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07368" y="116632"/>
            <a:ext cx="10595520" cy="663696"/>
          </a:xfrm>
        </p:spPr>
        <p:txBody>
          <a:bodyPr>
            <a:noAutofit/>
          </a:bodyPr>
          <a:lstStyle/>
          <a:p>
            <a:r>
              <a:rPr lang="en-GB" b="1" dirty="0">
                <a:solidFill>
                  <a:srgbClr val="264875"/>
                </a:solidFill>
                <a:latin typeface="Franklin Gothic Medium" panose="020B0603020102020204" pitchFamily="34" charset="0"/>
              </a:rPr>
              <a:t>How it Impacts?</a:t>
            </a:r>
            <a:endParaRPr lang="en-US" b="1" dirty="0">
              <a:solidFill>
                <a:srgbClr val="264875"/>
              </a:solidFill>
              <a:latin typeface="Franklin Gothic Medium" panose="020B0603020102020204" pitchFamily="34" charset="0"/>
            </a:endParaRPr>
          </a:p>
        </p:txBody>
      </p:sp>
      <p:sp>
        <p:nvSpPr>
          <p:cNvPr id="4" name="Прямоугольник 3"/>
          <p:cNvSpPr/>
          <p:nvPr/>
        </p:nvSpPr>
        <p:spPr>
          <a:xfrm flipH="1">
            <a:off x="7037984" y="1008446"/>
            <a:ext cx="45719" cy="5040560"/>
          </a:xfrm>
          <a:prstGeom prst="rect">
            <a:avLst/>
          </a:prstGeom>
          <a:solidFill>
            <a:srgbClr val="DBA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 name="Picture 1"/>
          <p:cNvPicPr>
            <a:picLocks noChangeAspect="1"/>
          </p:cNvPicPr>
          <p:nvPr/>
        </p:nvPicPr>
        <p:blipFill rotWithShape="1">
          <a:blip r:embed="rId3" cstate="print"/>
          <a:srcRect r="3587"/>
          <a:stretch/>
        </p:blipFill>
        <p:spPr>
          <a:xfrm>
            <a:off x="7176120" y="1008446"/>
            <a:ext cx="4844803" cy="5044759"/>
          </a:xfrm>
          <a:prstGeom prst="rect">
            <a:avLst/>
          </a:prstGeom>
        </p:spPr>
      </p:pic>
      <p:sp>
        <p:nvSpPr>
          <p:cNvPr id="2" name="Прямоугольник 1"/>
          <p:cNvSpPr/>
          <p:nvPr/>
        </p:nvSpPr>
        <p:spPr>
          <a:xfrm>
            <a:off x="407368" y="1001299"/>
            <a:ext cx="3015569" cy="369332"/>
          </a:xfrm>
          <a:prstGeom prst="rect">
            <a:avLst/>
          </a:prstGeom>
        </p:spPr>
        <p:txBody>
          <a:bodyPr wrap="none">
            <a:spAutoFit/>
          </a:bodyPr>
          <a:lstStyle/>
          <a:p>
            <a:pPr algn="just"/>
            <a:r>
              <a:rPr lang="en-GB" b="1" dirty="0">
                <a:solidFill>
                  <a:srgbClr val="264875"/>
                </a:solidFill>
                <a:latin typeface="Century Gothic" panose="020B0502020202020204" pitchFamily="34" charset="0"/>
                <a:cs typeface="Arial" panose="020B0604020202020204" pitchFamily="34" charset="0"/>
              </a:rPr>
              <a:t>Increase in Medical Cost</a:t>
            </a:r>
            <a:r>
              <a:rPr lang="en-GB" dirty="0">
                <a:solidFill>
                  <a:srgbClr val="264875"/>
                </a:solidFill>
                <a:latin typeface="Century Gothic" panose="020B0502020202020204" pitchFamily="34" charset="0"/>
                <a:cs typeface="Arial" panose="020B0604020202020204" pitchFamily="34" charset="0"/>
              </a:rPr>
              <a:t> </a:t>
            </a:r>
          </a:p>
        </p:txBody>
      </p:sp>
      <p:sp>
        <p:nvSpPr>
          <p:cNvPr id="5" name="Прямоугольник 4"/>
          <p:cNvSpPr/>
          <p:nvPr/>
        </p:nvSpPr>
        <p:spPr>
          <a:xfrm>
            <a:off x="412529" y="1484784"/>
            <a:ext cx="6096000" cy="523220"/>
          </a:xfrm>
          <a:prstGeom prst="rect">
            <a:avLst/>
          </a:prstGeom>
        </p:spPr>
        <p:txBody>
          <a:bodyPr>
            <a:spAutoFit/>
          </a:bodyPr>
          <a:lstStyle/>
          <a:p>
            <a:r>
              <a:rPr lang="en-GB" sz="1400" dirty="0">
                <a:solidFill>
                  <a:srgbClr val="264875"/>
                </a:solidFill>
                <a:latin typeface="Century Gothic" panose="020B0502020202020204" pitchFamily="34" charset="0"/>
                <a:cs typeface="Arial" panose="020B0604020202020204" pitchFamily="34" charset="0"/>
              </a:rPr>
              <a:t>Every time when the </a:t>
            </a:r>
            <a:r>
              <a:rPr lang="en-GB" sz="1400" dirty="0" smtClean="0">
                <a:solidFill>
                  <a:srgbClr val="264875"/>
                </a:solidFill>
                <a:latin typeface="Century Gothic" panose="020B0502020202020204" pitchFamily="34" charset="0"/>
                <a:cs typeface="Arial" panose="020B0604020202020204" pitchFamily="34" charset="0"/>
              </a:rPr>
              <a:t>claim </a:t>
            </a:r>
            <a:r>
              <a:rPr lang="en-GB" sz="1400" dirty="0">
                <a:solidFill>
                  <a:srgbClr val="264875"/>
                </a:solidFill>
                <a:latin typeface="Century Gothic" panose="020B0502020202020204" pitchFamily="34" charset="0"/>
                <a:cs typeface="Arial" panose="020B0604020202020204" pitchFamily="34" charset="0"/>
              </a:rPr>
              <a:t>is identified as Fraud, Waste or Abuse it increase the overall medical cost. </a:t>
            </a:r>
            <a:endParaRPr lang="en-GB" sz="1400" b="1" dirty="0">
              <a:solidFill>
                <a:srgbClr val="264875"/>
              </a:solidFill>
              <a:latin typeface="Century Gothic" panose="020B0502020202020204" pitchFamily="34" charset="0"/>
              <a:cs typeface="Arial" panose="020B0604020202020204" pitchFamily="34" charset="0"/>
            </a:endParaRPr>
          </a:p>
        </p:txBody>
      </p:sp>
      <p:sp>
        <p:nvSpPr>
          <p:cNvPr id="6" name="Прямоугольник 5"/>
          <p:cNvSpPr/>
          <p:nvPr/>
        </p:nvSpPr>
        <p:spPr>
          <a:xfrm>
            <a:off x="479376" y="1370631"/>
            <a:ext cx="1584176" cy="114153"/>
          </a:xfrm>
          <a:prstGeom prst="rect">
            <a:avLst/>
          </a:prstGeom>
          <a:solidFill>
            <a:srgbClr val="DBA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413044" y="2571824"/>
            <a:ext cx="2557110" cy="369332"/>
          </a:xfrm>
          <a:prstGeom prst="rect">
            <a:avLst/>
          </a:prstGeom>
        </p:spPr>
        <p:txBody>
          <a:bodyPr wrap="none">
            <a:spAutoFit/>
          </a:bodyPr>
          <a:lstStyle/>
          <a:p>
            <a:pPr algn="just"/>
            <a:r>
              <a:rPr lang="en-GB" b="1" dirty="0">
                <a:solidFill>
                  <a:srgbClr val="264875"/>
                </a:solidFill>
                <a:latin typeface="Century Gothic" panose="020B0502020202020204" pitchFamily="34" charset="0"/>
                <a:cs typeface="Arial" panose="020B0604020202020204" pitchFamily="34" charset="0"/>
              </a:rPr>
              <a:t>Increases in Premium</a:t>
            </a:r>
          </a:p>
        </p:txBody>
      </p:sp>
      <p:sp>
        <p:nvSpPr>
          <p:cNvPr id="22" name="Прямоугольник 21"/>
          <p:cNvSpPr/>
          <p:nvPr/>
        </p:nvSpPr>
        <p:spPr>
          <a:xfrm>
            <a:off x="407368" y="3055309"/>
            <a:ext cx="6096000" cy="738664"/>
          </a:xfrm>
          <a:prstGeom prst="rect">
            <a:avLst/>
          </a:prstGeom>
        </p:spPr>
        <p:txBody>
          <a:bodyPr>
            <a:spAutoFit/>
          </a:bodyPr>
          <a:lstStyle/>
          <a:p>
            <a:r>
              <a:rPr lang="en-GB" sz="1400" dirty="0">
                <a:solidFill>
                  <a:srgbClr val="264875"/>
                </a:solidFill>
                <a:latin typeface="Century Gothic" panose="020B0502020202020204" pitchFamily="34" charset="0"/>
                <a:cs typeface="Arial" panose="020B0604020202020204" pitchFamily="34" charset="0"/>
              </a:rPr>
              <a:t>A fraudulent claim history will automatically </a:t>
            </a:r>
            <a:r>
              <a:rPr lang="en-GB" sz="1400" dirty="0" smtClean="0">
                <a:solidFill>
                  <a:srgbClr val="264875"/>
                </a:solidFill>
                <a:latin typeface="Century Gothic" panose="020B0502020202020204" pitchFamily="34" charset="0"/>
                <a:cs typeface="Arial" panose="020B0604020202020204" pitchFamily="34" charset="0"/>
              </a:rPr>
              <a:t>increase </a:t>
            </a:r>
            <a:r>
              <a:rPr lang="en-GB" sz="1400" dirty="0">
                <a:solidFill>
                  <a:srgbClr val="264875"/>
                </a:solidFill>
                <a:latin typeface="Century Gothic" panose="020B0502020202020204" pitchFamily="34" charset="0"/>
                <a:cs typeface="Arial" panose="020B0604020202020204" pitchFamily="34" charset="0"/>
              </a:rPr>
              <a:t>premium amounts. As rates </a:t>
            </a:r>
            <a:r>
              <a:rPr lang="en-GB" sz="1400" dirty="0" smtClean="0">
                <a:solidFill>
                  <a:srgbClr val="264875"/>
                </a:solidFill>
                <a:latin typeface="Century Gothic" panose="020B0502020202020204" pitchFamily="34" charset="0"/>
                <a:cs typeface="Arial" panose="020B0604020202020204" pitchFamily="34" charset="0"/>
              </a:rPr>
              <a:t>increase, </a:t>
            </a:r>
            <a:r>
              <a:rPr lang="en-GB" sz="1400" dirty="0">
                <a:solidFill>
                  <a:srgbClr val="264875"/>
                </a:solidFill>
                <a:latin typeface="Century Gothic" panose="020B0502020202020204" pitchFamily="34" charset="0"/>
                <a:cs typeface="Arial" panose="020B0604020202020204" pitchFamily="34" charset="0"/>
              </a:rPr>
              <a:t>it will increase the deductibles and co-payments and/or reduction in benefits that you used before.</a:t>
            </a:r>
            <a:endParaRPr lang="en-GB" sz="1600" b="1" dirty="0">
              <a:solidFill>
                <a:srgbClr val="264875"/>
              </a:solidFill>
              <a:latin typeface="Century Gothic" panose="020B0502020202020204" pitchFamily="34" charset="0"/>
              <a:cs typeface="Arial" panose="020B0604020202020204" pitchFamily="34" charset="0"/>
            </a:endParaRPr>
          </a:p>
        </p:txBody>
      </p:sp>
      <p:sp>
        <p:nvSpPr>
          <p:cNvPr id="23" name="Прямоугольник 22"/>
          <p:cNvSpPr/>
          <p:nvPr/>
        </p:nvSpPr>
        <p:spPr>
          <a:xfrm>
            <a:off x="474215" y="2941157"/>
            <a:ext cx="1085281" cy="112172"/>
          </a:xfrm>
          <a:prstGeom prst="rect">
            <a:avLst/>
          </a:prstGeom>
          <a:solidFill>
            <a:srgbClr val="DBA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479376" y="4365104"/>
            <a:ext cx="2494594" cy="369332"/>
          </a:xfrm>
          <a:prstGeom prst="rect">
            <a:avLst/>
          </a:prstGeom>
        </p:spPr>
        <p:txBody>
          <a:bodyPr wrap="none">
            <a:spAutoFit/>
          </a:bodyPr>
          <a:lstStyle/>
          <a:p>
            <a:pPr algn="just"/>
            <a:r>
              <a:rPr lang="en-GB" b="1" dirty="0">
                <a:solidFill>
                  <a:srgbClr val="264875"/>
                </a:solidFill>
                <a:latin typeface="Century Gothic" panose="020B0502020202020204" pitchFamily="34" charset="0"/>
                <a:cs typeface="Arial" panose="020B0604020202020204" pitchFamily="34" charset="0"/>
              </a:rPr>
              <a:t>Reduction in Benefits</a:t>
            </a:r>
          </a:p>
        </p:txBody>
      </p:sp>
      <p:sp>
        <p:nvSpPr>
          <p:cNvPr id="25" name="Прямоугольник 24"/>
          <p:cNvSpPr/>
          <p:nvPr/>
        </p:nvSpPr>
        <p:spPr>
          <a:xfrm>
            <a:off x="418205" y="4839297"/>
            <a:ext cx="6096000" cy="954107"/>
          </a:xfrm>
          <a:prstGeom prst="rect">
            <a:avLst/>
          </a:prstGeom>
        </p:spPr>
        <p:txBody>
          <a:bodyPr>
            <a:spAutoFit/>
          </a:bodyPr>
          <a:lstStyle/>
          <a:p>
            <a:pPr algn="just"/>
            <a:r>
              <a:rPr lang="en-GB" sz="1400" dirty="0">
                <a:solidFill>
                  <a:srgbClr val="264875"/>
                </a:solidFill>
                <a:latin typeface="Century Gothic" panose="020B0502020202020204" pitchFamily="34" charset="0"/>
                <a:cs typeface="Arial" panose="020B0604020202020204" pitchFamily="34" charset="0"/>
              </a:rPr>
              <a:t>Medical </a:t>
            </a:r>
            <a:r>
              <a:rPr lang="en-GB" sz="1400" dirty="0" smtClean="0">
                <a:solidFill>
                  <a:srgbClr val="264875"/>
                </a:solidFill>
                <a:latin typeface="Century Gothic" panose="020B0502020202020204" pitchFamily="34" charset="0"/>
                <a:cs typeface="Arial" panose="020B0604020202020204" pitchFamily="34" charset="0"/>
              </a:rPr>
              <a:t>policies </a:t>
            </a:r>
            <a:r>
              <a:rPr lang="en-GB" sz="1400" dirty="0">
                <a:solidFill>
                  <a:srgbClr val="264875"/>
                </a:solidFill>
                <a:latin typeface="Century Gothic" panose="020B0502020202020204" pitchFamily="34" charset="0"/>
                <a:cs typeface="Arial" panose="020B0604020202020204" pitchFamily="34" charset="0"/>
              </a:rPr>
              <a:t>usually have annual </a:t>
            </a:r>
            <a:r>
              <a:rPr lang="en-GB" sz="1400" dirty="0" smtClean="0">
                <a:solidFill>
                  <a:srgbClr val="264875"/>
                </a:solidFill>
                <a:latin typeface="Century Gothic" panose="020B0502020202020204" pitchFamily="34" charset="0"/>
                <a:cs typeface="Arial" panose="020B0604020202020204" pitchFamily="34" charset="0"/>
              </a:rPr>
              <a:t>limits, </a:t>
            </a:r>
            <a:r>
              <a:rPr lang="en-GB" sz="1400" dirty="0">
                <a:solidFill>
                  <a:srgbClr val="264875"/>
                </a:solidFill>
                <a:latin typeface="Century Gothic" panose="020B0502020202020204" pitchFamily="34" charset="0"/>
                <a:cs typeface="Arial" panose="020B0604020202020204" pitchFamily="34" charset="0"/>
              </a:rPr>
              <a:t>so every time a fraudulent case occurs in your name, a part of your limit gets deducted. Also over time the employer reduces benefits to save costs</a:t>
            </a:r>
          </a:p>
        </p:txBody>
      </p:sp>
      <p:sp>
        <p:nvSpPr>
          <p:cNvPr id="26" name="Прямоугольник 25"/>
          <p:cNvSpPr/>
          <p:nvPr/>
        </p:nvSpPr>
        <p:spPr>
          <a:xfrm>
            <a:off x="485052" y="4725144"/>
            <a:ext cx="2226572" cy="114153"/>
          </a:xfrm>
          <a:prstGeom prst="rect">
            <a:avLst/>
          </a:prstGeom>
          <a:solidFill>
            <a:srgbClr val="DBA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1369695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34400" y="6356351"/>
            <a:ext cx="2133600" cy="365125"/>
          </a:xfrm>
        </p:spPr>
        <p:txBody>
          <a:bodyPr/>
          <a:lstStyle/>
          <a:p>
            <a:fld id="{D2F61F0C-44E3-4703-A95A-D6DDF0DBE00E}" type="slidenum">
              <a:rPr lang="en-GB" smtClean="0"/>
              <a:pPr/>
              <a:t>12</a:t>
            </a:fld>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186592" cy="6858000"/>
          </a:xfrm>
          <a:prstGeom prst="rect">
            <a:avLst/>
          </a:prstGeom>
        </p:spPr>
      </p:pic>
      <p:sp>
        <p:nvSpPr>
          <p:cNvPr id="8" name="Прямоугольник 7"/>
          <p:cNvSpPr/>
          <p:nvPr/>
        </p:nvSpPr>
        <p:spPr>
          <a:xfrm>
            <a:off x="0" y="0"/>
            <a:ext cx="12192000" cy="6858000"/>
          </a:xfrm>
          <a:prstGeom prst="rect">
            <a:avLst/>
          </a:prstGeom>
          <a:solidFill>
            <a:srgbClr val="000000">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 Placeholder 2"/>
          <p:cNvSpPr txBox="1">
            <a:spLocks/>
          </p:cNvSpPr>
          <p:nvPr/>
        </p:nvSpPr>
        <p:spPr>
          <a:xfrm>
            <a:off x="585383" y="3520547"/>
            <a:ext cx="4032448" cy="669594"/>
          </a:xfrm>
          <a:prstGeom prst="rect">
            <a:avLst/>
          </a:prstGeom>
          <a:no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3200" kern="1200" baseline="0">
                <a:solidFill>
                  <a:schemeClr val="bg1"/>
                </a:solidFill>
                <a:latin typeface="Times New Roman" panose="02020603050405020304" pitchFamily="18" charset="0"/>
                <a:ea typeface="+mn-ea"/>
                <a:cs typeface="Times New Roman" panose="02020603050405020304" pitchFamily="18" charset="0"/>
              </a:defRPr>
            </a:lvl1pPr>
            <a:lvl2pPr marL="457200" indent="0" algn="l" defTabSz="914400" rtl="0" eaLnBrk="1" latinLnBrk="0" hangingPunct="1">
              <a:spcBef>
                <a:spcPct val="20000"/>
              </a:spcBef>
              <a:buFont typeface="Arial" panose="020B0604020202020204" pitchFamily="34" charset="0"/>
              <a:buNone/>
              <a:defRPr sz="2800" kern="1200">
                <a:solidFill>
                  <a:schemeClr val="bg1"/>
                </a:solidFill>
                <a:latin typeface="Trajan Pro" pitchFamily="18" charset="0"/>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bg1"/>
                </a:solidFill>
                <a:latin typeface="Trajan Pro" pitchFamily="18" charset="0"/>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bg1"/>
                </a:solidFill>
                <a:latin typeface="Trajan Pro" pitchFamily="18" charset="0"/>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bg1"/>
                </a:solidFill>
                <a:latin typeface="Trajan Pro"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5400" b="1" dirty="0">
                <a:solidFill>
                  <a:srgbClr val="DBA01B"/>
                </a:solidFill>
                <a:effectLst>
                  <a:outerShdw blurRad="38100" dist="38100" dir="2700000" algn="tl">
                    <a:srgbClr val="000000">
                      <a:alpha val="43137"/>
                    </a:srgbClr>
                  </a:outerShdw>
                </a:effectLst>
                <a:latin typeface="Franklin Gothic Medium" panose="020B0603020102020204" pitchFamily="34" charset="0"/>
              </a:rPr>
              <a:t>Facts about</a:t>
            </a:r>
          </a:p>
        </p:txBody>
      </p:sp>
      <p:sp>
        <p:nvSpPr>
          <p:cNvPr id="5" name="Прямоугольник 4"/>
          <p:cNvSpPr/>
          <p:nvPr/>
        </p:nvSpPr>
        <p:spPr>
          <a:xfrm>
            <a:off x="623392" y="6021288"/>
            <a:ext cx="4896544" cy="216024"/>
          </a:xfrm>
          <a:prstGeom prst="rect">
            <a:avLst/>
          </a:prstGeom>
          <a:solidFill>
            <a:srgbClr val="DBA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479376" y="3949313"/>
            <a:ext cx="3659079" cy="2215991"/>
          </a:xfrm>
          <a:prstGeom prst="rect">
            <a:avLst/>
          </a:prstGeom>
        </p:spPr>
        <p:txBody>
          <a:bodyPr wrap="none">
            <a:spAutoFit/>
          </a:bodyPr>
          <a:lstStyle/>
          <a:p>
            <a:r>
              <a:rPr lang="en-GB" sz="13800" b="1" dirty="0">
                <a:solidFill>
                  <a:srgbClr val="DBA01B"/>
                </a:solidFill>
                <a:effectLst>
                  <a:outerShdw blurRad="38100" dist="38100" dir="2700000" algn="tl">
                    <a:srgbClr val="000000">
                      <a:alpha val="43137"/>
                    </a:srgbClr>
                  </a:outerShdw>
                </a:effectLst>
                <a:latin typeface="Franklin Gothic Medium" panose="020B0603020102020204" pitchFamily="34" charset="0"/>
              </a:rPr>
              <a:t>FWA</a:t>
            </a:r>
          </a:p>
        </p:txBody>
      </p:sp>
    </p:spTree>
    <p:extLst>
      <p:ext uri="{BB962C8B-B14F-4D97-AF65-F5344CB8AC3E}">
        <p14:creationId xmlns:p14="http://schemas.microsoft.com/office/powerpoint/2010/main" xmlns="" val="3073378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07368" y="116632"/>
            <a:ext cx="10595520" cy="663696"/>
          </a:xfrm>
        </p:spPr>
        <p:txBody>
          <a:bodyPr>
            <a:noAutofit/>
          </a:bodyPr>
          <a:lstStyle/>
          <a:p>
            <a:r>
              <a:rPr lang="en-GB" b="1" dirty="0">
                <a:solidFill>
                  <a:srgbClr val="264875"/>
                </a:solidFill>
                <a:latin typeface="Franklin Gothic Medium" panose="020B0603020102020204" pitchFamily="34" charset="0"/>
              </a:rPr>
              <a:t>Facts</a:t>
            </a:r>
            <a:endParaRPr lang="en-US" b="1" dirty="0">
              <a:solidFill>
                <a:srgbClr val="264875"/>
              </a:solidFill>
              <a:latin typeface="Franklin Gothic Medium" panose="020B0603020102020204" pitchFamily="34" charset="0"/>
            </a:endParaRPr>
          </a:p>
        </p:txBody>
      </p:sp>
      <p:graphicFrame>
        <p:nvGraphicFramePr>
          <p:cNvPr id="7" name="Схема 6"/>
          <p:cNvGraphicFramePr/>
          <p:nvPr>
            <p:extLst>
              <p:ext uri="{D42A27DB-BD31-4B8C-83A1-F6EECF244321}">
                <p14:modId xmlns:p14="http://schemas.microsoft.com/office/powerpoint/2010/main" xmlns="" val="171415957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Рисунок 7"/>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0416480" y="4581541"/>
            <a:ext cx="1556792" cy="1556792"/>
          </a:xfrm>
          <a:prstGeom prst="rect">
            <a:avLst/>
          </a:prstGeom>
        </p:spPr>
      </p:pic>
    </p:spTree>
    <p:extLst>
      <p:ext uri="{BB962C8B-B14F-4D97-AF65-F5344CB8AC3E}">
        <p14:creationId xmlns:p14="http://schemas.microsoft.com/office/powerpoint/2010/main" xmlns="" val="3532258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07368" y="116632"/>
            <a:ext cx="10595520" cy="663696"/>
          </a:xfrm>
        </p:spPr>
        <p:txBody>
          <a:bodyPr>
            <a:noAutofit/>
          </a:bodyPr>
          <a:lstStyle/>
          <a:p>
            <a:r>
              <a:rPr lang="en-US" b="1" dirty="0">
                <a:solidFill>
                  <a:srgbClr val="264875"/>
                </a:solidFill>
                <a:latin typeface="Franklin Gothic Medium" panose="020B0603020102020204" pitchFamily="34" charset="0"/>
              </a:rPr>
              <a:t>Who can be involved in FWA?</a:t>
            </a:r>
          </a:p>
        </p:txBody>
      </p:sp>
      <p:sp>
        <p:nvSpPr>
          <p:cNvPr id="4" name="Прямоугольник 3"/>
          <p:cNvSpPr/>
          <p:nvPr/>
        </p:nvSpPr>
        <p:spPr>
          <a:xfrm flipH="1">
            <a:off x="7037984" y="1008446"/>
            <a:ext cx="45719" cy="5040560"/>
          </a:xfrm>
          <a:prstGeom prst="rect">
            <a:avLst/>
          </a:prstGeom>
          <a:solidFill>
            <a:srgbClr val="DBA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36160" y="1442370"/>
            <a:ext cx="4178808" cy="4172712"/>
          </a:xfrm>
          <a:prstGeom prst="rect">
            <a:avLst/>
          </a:prstGeom>
        </p:spPr>
      </p:pic>
      <p:sp>
        <p:nvSpPr>
          <p:cNvPr id="6" name="TextBox 5"/>
          <p:cNvSpPr txBox="1"/>
          <p:nvPr/>
        </p:nvSpPr>
        <p:spPr>
          <a:xfrm>
            <a:off x="407368" y="1031090"/>
            <a:ext cx="5832648" cy="646331"/>
          </a:xfrm>
          <a:prstGeom prst="rect">
            <a:avLst/>
          </a:prstGeom>
          <a:noFill/>
        </p:spPr>
        <p:txBody>
          <a:bodyPr wrap="square" rtlCol="0">
            <a:spAutoFit/>
          </a:bodyPr>
          <a:lstStyle/>
          <a:p>
            <a:r>
              <a:rPr lang="en-GB" dirty="0">
                <a:solidFill>
                  <a:srgbClr val="264875"/>
                </a:solidFill>
                <a:latin typeface="Century Gothic" panose="020B0502020202020204" pitchFamily="34" charset="0"/>
                <a:cs typeface="Arial" panose="020B0604020202020204" pitchFamily="34" charset="0"/>
              </a:rPr>
              <a:t>There are many types of healthcare fraud, which can be committed by:</a:t>
            </a:r>
            <a:endParaRPr lang="ru-RU" dirty="0">
              <a:solidFill>
                <a:srgbClr val="264875"/>
              </a:solidFill>
              <a:latin typeface="Century Gothic" panose="020B0502020202020204" pitchFamily="34" charset="0"/>
            </a:endParaRPr>
          </a:p>
        </p:txBody>
      </p:sp>
      <p:graphicFrame>
        <p:nvGraphicFramePr>
          <p:cNvPr id="9" name="Схема 8"/>
          <p:cNvGraphicFramePr/>
          <p:nvPr>
            <p:extLst>
              <p:ext uri="{D42A27DB-BD31-4B8C-83A1-F6EECF244321}">
                <p14:modId xmlns:p14="http://schemas.microsoft.com/office/powerpoint/2010/main" xmlns="" val="1821854366"/>
              </p:ext>
            </p:extLst>
          </p:nvPr>
        </p:nvGraphicFramePr>
        <p:xfrm>
          <a:off x="767408" y="1933954"/>
          <a:ext cx="5472608" cy="36484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577085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07368" y="116632"/>
            <a:ext cx="10595520" cy="663696"/>
          </a:xfrm>
        </p:spPr>
        <p:txBody>
          <a:bodyPr>
            <a:noAutofit/>
          </a:bodyPr>
          <a:lstStyle/>
          <a:p>
            <a:r>
              <a:rPr lang="en-US" b="1" dirty="0">
                <a:solidFill>
                  <a:srgbClr val="264875"/>
                </a:solidFill>
                <a:latin typeface="Franklin Gothic Medium" panose="020B0603020102020204" pitchFamily="34" charset="0"/>
              </a:rPr>
              <a:t>Who can be involved in FWA?</a:t>
            </a:r>
          </a:p>
        </p:txBody>
      </p:sp>
      <p:sp>
        <p:nvSpPr>
          <p:cNvPr id="2" name="Прямоугольник 1"/>
          <p:cNvSpPr/>
          <p:nvPr/>
        </p:nvSpPr>
        <p:spPr>
          <a:xfrm>
            <a:off x="411887" y="1001299"/>
            <a:ext cx="2432076" cy="369332"/>
          </a:xfrm>
          <a:prstGeom prst="rect">
            <a:avLst/>
          </a:prstGeom>
        </p:spPr>
        <p:txBody>
          <a:bodyPr wrap="none">
            <a:spAutoFit/>
          </a:bodyPr>
          <a:lstStyle/>
          <a:p>
            <a:pPr algn="just"/>
            <a:r>
              <a:rPr lang="en-GB" b="1" dirty="0">
                <a:solidFill>
                  <a:srgbClr val="264875"/>
                </a:solidFill>
                <a:latin typeface="Century Gothic" panose="020B0502020202020204" pitchFamily="34" charset="0"/>
                <a:cs typeface="Arial" panose="020B0604020202020204" pitchFamily="34" charset="0"/>
              </a:rPr>
              <a:t>By Members/Patient</a:t>
            </a:r>
          </a:p>
        </p:txBody>
      </p:sp>
      <p:sp>
        <p:nvSpPr>
          <p:cNvPr id="5" name="Прямоугольник 4"/>
          <p:cNvSpPr/>
          <p:nvPr/>
        </p:nvSpPr>
        <p:spPr>
          <a:xfrm>
            <a:off x="412528" y="1484784"/>
            <a:ext cx="11156079" cy="1815882"/>
          </a:xfrm>
          <a:prstGeom prst="rect">
            <a:avLst/>
          </a:prstGeom>
        </p:spPr>
        <p:txBody>
          <a:bodyPr wrap="square">
            <a:spAutoFit/>
          </a:bodyPr>
          <a:lstStyle/>
          <a:p>
            <a:pPr marL="285750" indent="-285750" algn="just">
              <a:buFont typeface="Arial" panose="020B0604020202020204" pitchFamily="34" charset="0"/>
              <a:buChar char="•"/>
            </a:pPr>
            <a:r>
              <a:rPr lang="en-GB" sz="1600" dirty="0">
                <a:solidFill>
                  <a:srgbClr val="264875"/>
                </a:solidFill>
                <a:latin typeface="Century Gothic" panose="020B0502020202020204" pitchFamily="34" charset="0"/>
                <a:cs typeface="Arial" panose="020B0604020202020204" pitchFamily="34" charset="0"/>
              </a:rPr>
              <a:t>Misrepresentation of eligibility Status</a:t>
            </a:r>
          </a:p>
          <a:p>
            <a:pPr marL="285750" indent="-285750" algn="just">
              <a:buFont typeface="Arial" panose="020B0604020202020204" pitchFamily="34" charset="0"/>
              <a:buChar char="•"/>
            </a:pPr>
            <a:r>
              <a:rPr lang="en-GB" sz="1600" dirty="0">
                <a:solidFill>
                  <a:srgbClr val="264875"/>
                </a:solidFill>
                <a:latin typeface="Century Gothic" panose="020B0502020202020204" pitchFamily="34" charset="0"/>
                <a:cs typeface="Arial" panose="020B0604020202020204" pitchFamily="34" charset="0"/>
              </a:rPr>
              <a:t>Member intentionally </a:t>
            </a:r>
            <a:r>
              <a:rPr lang="en-GB" sz="1600" dirty="0" smtClean="0">
                <a:solidFill>
                  <a:srgbClr val="264875"/>
                </a:solidFill>
                <a:latin typeface="Century Gothic" panose="020B0502020202020204" pitchFamily="34" charset="0"/>
                <a:cs typeface="Arial" panose="020B0604020202020204" pitchFamily="34" charset="0"/>
              </a:rPr>
              <a:t>allows </a:t>
            </a:r>
            <a:r>
              <a:rPr lang="en-GB" sz="1600" dirty="0">
                <a:solidFill>
                  <a:srgbClr val="264875"/>
                </a:solidFill>
                <a:latin typeface="Century Gothic" panose="020B0502020202020204" pitchFamily="34" charset="0"/>
                <a:cs typeface="Arial" panose="020B0604020202020204" pitchFamily="34" charset="0"/>
              </a:rPr>
              <a:t>someone to use his or her insurance card to avail health care services</a:t>
            </a:r>
          </a:p>
          <a:p>
            <a:pPr marL="285750" indent="-285750" algn="just">
              <a:buFont typeface="Arial" panose="020B0604020202020204" pitchFamily="34" charset="0"/>
              <a:buChar char="•"/>
            </a:pPr>
            <a:r>
              <a:rPr lang="en-GB" sz="1600" dirty="0">
                <a:solidFill>
                  <a:srgbClr val="264875"/>
                </a:solidFill>
                <a:latin typeface="Century Gothic" panose="020B0502020202020204" pitchFamily="34" charset="0"/>
                <a:cs typeface="Arial" panose="020B0604020202020204" pitchFamily="34" charset="0"/>
              </a:rPr>
              <a:t>Health plan member may </a:t>
            </a:r>
            <a:r>
              <a:rPr lang="en-GB" sz="1600" dirty="0" smtClean="0">
                <a:solidFill>
                  <a:srgbClr val="264875"/>
                </a:solidFill>
                <a:latin typeface="Century Gothic" panose="020B0502020202020204" pitchFamily="34" charset="0"/>
                <a:cs typeface="Arial" panose="020B0604020202020204" pitchFamily="34" charset="0"/>
              </a:rPr>
              <a:t>abuse </a:t>
            </a:r>
            <a:r>
              <a:rPr lang="en-GB" sz="1600" dirty="0">
                <a:solidFill>
                  <a:srgbClr val="264875"/>
                </a:solidFill>
                <a:latin typeface="Century Gothic" panose="020B0502020202020204" pitchFamily="34" charset="0"/>
                <a:cs typeface="Arial" panose="020B0604020202020204" pitchFamily="34" charset="0"/>
              </a:rPr>
              <a:t>in such a manner that he or she is receiving prescriptions from multiple physicians, or filling prescriptions at multiple pharmacies.</a:t>
            </a:r>
          </a:p>
          <a:p>
            <a:pPr marL="285750" indent="-285750" algn="just">
              <a:buFont typeface="Arial" panose="020B0604020202020204" pitchFamily="34" charset="0"/>
              <a:buChar char="•"/>
            </a:pPr>
            <a:r>
              <a:rPr lang="en-GB" sz="1600" dirty="0">
                <a:solidFill>
                  <a:srgbClr val="264875"/>
                </a:solidFill>
                <a:latin typeface="Century Gothic" panose="020B0502020202020204" pitchFamily="34" charset="0"/>
                <a:cs typeface="Arial" panose="020B0604020202020204" pitchFamily="34" charset="0"/>
              </a:rPr>
              <a:t>A member obtains prescription drugs and </a:t>
            </a:r>
            <a:r>
              <a:rPr lang="en-GB" sz="1600" dirty="0" smtClean="0">
                <a:solidFill>
                  <a:srgbClr val="264875"/>
                </a:solidFill>
                <a:latin typeface="Century Gothic" panose="020B0502020202020204" pitchFamily="34" charset="0"/>
                <a:cs typeface="Arial" panose="020B0604020202020204" pitchFamily="34" charset="0"/>
              </a:rPr>
              <a:t>sells </a:t>
            </a:r>
            <a:r>
              <a:rPr lang="en-GB" sz="1600" dirty="0">
                <a:solidFill>
                  <a:srgbClr val="264875"/>
                </a:solidFill>
                <a:latin typeface="Century Gothic" panose="020B0502020202020204" pitchFamily="34" charset="0"/>
                <a:cs typeface="Arial" panose="020B0604020202020204" pitchFamily="34" charset="0"/>
              </a:rPr>
              <a:t>it to someone else in the market to make money</a:t>
            </a:r>
          </a:p>
          <a:p>
            <a:pPr marL="285750" indent="-285750" algn="just">
              <a:buFont typeface="Arial" panose="020B0604020202020204" pitchFamily="34" charset="0"/>
              <a:buChar char="•"/>
            </a:pPr>
            <a:r>
              <a:rPr lang="en-GB" sz="1600" dirty="0">
                <a:solidFill>
                  <a:srgbClr val="264875"/>
                </a:solidFill>
                <a:latin typeface="Century Gothic" panose="020B0502020202020204" pitchFamily="34" charset="0"/>
                <a:cs typeface="Arial" panose="020B0604020202020204" pitchFamily="34" charset="0"/>
              </a:rPr>
              <a:t>A member stocks a large quantity of drugs to avoid out of pocket costs</a:t>
            </a:r>
          </a:p>
          <a:p>
            <a:pPr marL="285750" indent="-285750" algn="just">
              <a:buFont typeface="Arial" panose="020B0604020202020204" pitchFamily="34" charset="0"/>
              <a:buChar char="•"/>
            </a:pPr>
            <a:r>
              <a:rPr lang="en-GB" sz="1600" dirty="0">
                <a:solidFill>
                  <a:srgbClr val="264875"/>
                </a:solidFill>
                <a:latin typeface="Century Gothic" panose="020B0502020202020204" pitchFamily="34" charset="0"/>
                <a:cs typeface="Arial" panose="020B0604020202020204" pitchFamily="34" charset="0"/>
              </a:rPr>
              <a:t>Some times members </a:t>
            </a:r>
            <a:r>
              <a:rPr lang="en-GB" sz="1600" dirty="0" smtClean="0">
                <a:solidFill>
                  <a:srgbClr val="264875"/>
                </a:solidFill>
                <a:latin typeface="Century Gothic" panose="020B0502020202020204" pitchFamily="34" charset="0"/>
                <a:cs typeface="Arial" panose="020B0604020202020204" pitchFamily="34" charset="0"/>
              </a:rPr>
              <a:t>consult </a:t>
            </a:r>
            <a:r>
              <a:rPr lang="en-GB" sz="1600" dirty="0">
                <a:solidFill>
                  <a:srgbClr val="264875"/>
                </a:solidFill>
                <a:latin typeface="Century Gothic" panose="020B0502020202020204" pitchFamily="34" charset="0"/>
                <a:cs typeface="Arial" panose="020B0604020202020204" pitchFamily="34" charset="0"/>
              </a:rPr>
              <a:t>several doctors to obtain prescription for painkillers and other addictive drugs</a:t>
            </a:r>
          </a:p>
        </p:txBody>
      </p:sp>
      <p:sp>
        <p:nvSpPr>
          <p:cNvPr id="6" name="Прямоугольник 5"/>
          <p:cNvSpPr/>
          <p:nvPr/>
        </p:nvSpPr>
        <p:spPr>
          <a:xfrm>
            <a:off x="479376" y="1370631"/>
            <a:ext cx="1584176" cy="114153"/>
          </a:xfrm>
          <a:prstGeom prst="rect">
            <a:avLst/>
          </a:prstGeom>
          <a:solidFill>
            <a:srgbClr val="DBA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412529" y="3635790"/>
            <a:ext cx="1529586" cy="369332"/>
          </a:xfrm>
          <a:prstGeom prst="rect">
            <a:avLst/>
          </a:prstGeom>
        </p:spPr>
        <p:txBody>
          <a:bodyPr wrap="none">
            <a:spAutoFit/>
          </a:bodyPr>
          <a:lstStyle/>
          <a:p>
            <a:pPr algn="just"/>
            <a:r>
              <a:rPr lang="en-GB" b="1" dirty="0">
                <a:solidFill>
                  <a:srgbClr val="264875"/>
                </a:solidFill>
                <a:latin typeface="Century Gothic" panose="020B0502020202020204" pitchFamily="34" charset="0"/>
                <a:cs typeface="Arial" panose="020B0604020202020204" pitchFamily="34" charset="0"/>
              </a:rPr>
              <a:t>By Providers</a:t>
            </a:r>
          </a:p>
        </p:txBody>
      </p:sp>
      <p:sp>
        <p:nvSpPr>
          <p:cNvPr id="25" name="Прямоугольник 24"/>
          <p:cNvSpPr/>
          <p:nvPr/>
        </p:nvSpPr>
        <p:spPr>
          <a:xfrm>
            <a:off x="412529" y="4119275"/>
            <a:ext cx="11150402" cy="1077218"/>
          </a:xfrm>
          <a:prstGeom prst="rect">
            <a:avLst/>
          </a:prstGeom>
        </p:spPr>
        <p:txBody>
          <a:bodyPr wrap="square">
            <a:spAutoFit/>
          </a:bodyPr>
          <a:lstStyle/>
          <a:p>
            <a:pPr marL="285750" indent="-285750" algn="just">
              <a:buFont typeface="Arial" panose="020B0604020202020204" pitchFamily="34" charset="0"/>
              <a:buChar char="•"/>
            </a:pPr>
            <a:r>
              <a:rPr lang="en-US" sz="1600" dirty="0">
                <a:solidFill>
                  <a:srgbClr val="264875"/>
                </a:solidFill>
                <a:latin typeface="Century Gothic" panose="020B0502020202020204" pitchFamily="34" charset="0"/>
                <a:cs typeface="Arial" panose="020B0604020202020204" pitchFamily="34" charset="0"/>
              </a:rPr>
              <a:t>Billing for medically unnecessary services/procedures</a:t>
            </a:r>
          </a:p>
          <a:p>
            <a:pPr marL="285750" indent="-285750" algn="just">
              <a:buFont typeface="Arial" panose="020B0604020202020204" pitchFamily="34" charset="0"/>
              <a:buChar char="•"/>
            </a:pPr>
            <a:r>
              <a:rPr lang="en-US" sz="1600" dirty="0">
                <a:solidFill>
                  <a:srgbClr val="264875"/>
                </a:solidFill>
                <a:latin typeface="Century Gothic" panose="020B0502020202020204" pitchFamily="34" charset="0"/>
                <a:cs typeface="Arial" panose="020B0604020202020204" pitchFamily="34" charset="0"/>
              </a:rPr>
              <a:t>Up coding (using procedures or diagnosis codes that pay at a higher rate)</a:t>
            </a:r>
          </a:p>
          <a:p>
            <a:pPr marL="285750" indent="-285750" algn="just">
              <a:buFont typeface="Arial" panose="020B0604020202020204" pitchFamily="34" charset="0"/>
              <a:buChar char="•"/>
            </a:pPr>
            <a:r>
              <a:rPr lang="en-US" sz="1600" dirty="0">
                <a:solidFill>
                  <a:srgbClr val="264875"/>
                </a:solidFill>
                <a:latin typeface="Century Gothic" panose="020B0502020202020204" pitchFamily="34" charset="0"/>
                <a:cs typeface="Arial" panose="020B0604020202020204" pitchFamily="34" charset="0"/>
              </a:rPr>
              <a:t>Routinely submitted duplicate claims</a:t>
            </a:r>
          </a:p>
          <a:p>
            <a:pPr marL="285750" indent="-285750" algn="just">
              <a:buFont typeface="Arial" panose="020B0604020202020204" pitchFamily="34" charset="0"/>
              <a:buChar char="•"/>
            </a:pPr>
            <a:r>
              <a:rPr lang="en-US" sz="1600" dirty="0">
                <a:solidFill>
                  <a:srgbClr val="264875"/>
                </a:solidFill>
                <a:latin typeface="Century Gothic" panose="020B0502020202020204" pitchFamily="34" charset="0"/>
                <a:cs typeface="Arial" panose="020B0604020202020204" pitchFamily="34" charset="0"/>
              </a:rPr>
              <a:t>Billing for services not rendered</a:t>
            </a:r>
          </a:p>
        </p:txBody>
      </p:sp>
      <p:sp>
        <p:nvSpPr>
          <p:cNvPr id="26" name="Прямоугольник 25"/>
          <p:cNvSpPr/>
          <p:nvPr/>
        </p:nvSpPr>
        <p:spPr>
          <a:xfrm>
            <a:off x="479376" y="4005122"/>
            <a:ext cx="2226572" cy="114153"/>
          </a:xfrm>
          <a:prstGeom prst="rect">
            <a:avLst/>
          </a:prstGeom>
          <a:solidFill>
            <a:srgbClr val="DBA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2044165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07368" y="116632"/>
            <a:ext cx="10595520" cy="663696"/>
          </a:xfrm>
        </p:spPr>
        <p:txBody>
          <a:bodyPr>
            <a:noAutofit/>
          </a:bodyPr>
          <a:lstStyle/>
          <a:p>
            <a:r>
              <a:rPr lang="en-US" b="1" dirty="0">
                <a:solidFill>
                  <a:srgbClr val="264875"/>
                </a:solidFill>
                <a:latin typeface="Franklin Gothic Medium" panose="020B0603020102020204" pitchFamily="34" charset="0"/>
              </a:rPr>
              <a:t>Who can be involved in FWA?</a:t>
            </a:r>
          </a:p>
        </p:txBody>
      </p:sp>
      <p:sp>
        <p:nvSpPr>
          <p:cNvPr id="2" name="Прямоугольник 1"/>
          <p:cNvSpPr/>
          <p:nvPr/>
        </p:nvSpPr>
        <p:spPr>
          <a:xfrm>
            <a:off x="407368" y="1018403"/>
            <a:ext cx="1832553" cy="369332"/>
          </a:xfrm>
          <a:prstGeom prst="rect">
            <a:avLst/>
          </a:prstGeom>
        </p:spPr>
        <p:txBody>
          <a:bodyPr wrap="none">
            <a:spAutoFit/>
          </a:bodyPr>
          <a:lstStyle/>
          <a:p>
            <a:pPr algn="just"/>
            <a:r>
              <a:rPr lang="en-GB" b="1" dirty="0">
                <a:solidFill>
                  <a:srgbClr val="264875"/>
                </a:solidFill>
                <a:latin typeface="Century Gothic" panose="020B0502020202020204" pitchFamily="34" charset="0"/>
                <a:cs typeface="Arial" panose="020B0604020202020204" pitchFamily="34" charset="0"/>
              </a:rPr>
              <a:t>By Pharmacies</a:t>
            </a:r>
          </a:p>
        </p:txBody>
      </p:sp>
      <p:sp>
        <p:nvSpPr>
          <p:cNvPr id="5" name="Прямоугольник 4"/>
          <p:cNvSpPr/>
          <p:nvPr/>
        </p:nvSpPr>
        <p:spPr>
          <a:xfrm>
            <a:off x="412528" y="1484784"/>
            <a:ext cx="11156079" cy="830997"/>
          </a:xfrm>
          <a:prstGeom prst="rect">
            <a:avLst/>
          </a:prstGeom>
        </p:spPr>
        <p:txBody>
          <a:bodyPr wrap="square">
            <a:spAutoFit/>
          </a:bodyPr>
          <a:lstStyle/>
          <a:p>
            <a:pPr marL="285750" indent="-285750" algn="just">
              <a:buFont typeface="Arial" panose="020B0604020202020204" pitchFamily="34" charset="0"/>
              <a:buChar char="•"/>
            </a:pPr>
            <a:r>
              <a:rPr lang="en-US" sz="1600" dirty="0">
                <a:solidFill>
                  <a:srgbClr val="264875"/>
                </a:solidFill>
                <a:latin typeface="Century Gothic" panose="020B0502020202020204" pitchFamily="34" charset="0"/>
                <a:cs typeface="Arial" panose="020B0604020202020204" pitchFamily="34" charset="0"/>
              </a:rPr>
              <a:t>Multiple billing for the same prescription 	</a:t>
            </a:r>
          </a:p>
          <a:p>
            <a:pPr marL="285750" indent="-285750" algn="just">
              <a:buFont typeface="Arial" panose="020B0604020202020204" pitchFamily="34" charset="0"/>
              <a:buChar char="•"/>
            </a:pPr>
            <a:r>
              <a:rPr lang="en-US" sz="1600" dirty="0">
                <a:solidFill>
                  <a:srgbClr val="264875"/>
                </a:solidFill>
                <a:latin typeface="Century Gothic" panose="020B0502020202020204" pitchFamily="34" charset="0"/>
                <a:cs typeface="Arial" panose="020B0604020202020204" pitchFamily="34" charset="0"/>
              </a:rPr>
              <a:t>Billing for non-existent prescriptions</a:t>
            </a:r>
          </a:p>
          <a:p>
            <a:pPr marL="285750" indent="-285750" algn="just">
              <a:buFont typeface="Arial" panose="020B0604020202020204" pitchFamily="34" charset="0"/>
              <a:buChar char="•"/>
            </a:pPr>
            <a:r>
              <a:rPr lang="en-US" sz="1600" dirty="0">
                <a:solidFill>
                  <a:srgbClr val="264875"/>
                </a:solidFill>
                <a:latin typeface="Century Gothic" panose="020B0502020202020204" pitchFamily="34" charset="0"/>
                <a:cs typeface="Arial" panose="020B0604020202020204" pitchFamily="34" charset="0"/>
              </a:rPr>
              <a:t>Billing for brand drugs when substitutes are available in the market with lower rates</a:t>
            </a:r>
          </a:p>
        </p:txBody>
      </p:sp>
      <p:sp>
        <p:nvSpPr>
          <p:cNvPr id="6" name="Прямоугольник 5"/>
          <p:cNvSpPr/>
          <p:nvPr/>
        </p:nvSpPr>
        <p:spPr>
          <a:xfrm>
            <a:off x="479376" y="1387735"/>
            <a:ext cx="2226572" cy="97049"/>
          </a:xfrm>
          <a:prstGeom prst="rect">
            <a:avLst/>
          </a:prstGeom>
          <a:solidFill>
            <a:srgbClr val="DBA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407368" y="3642033"/>
            <a:ext cx="3648756" cy="369332"/>
          </a:xfrm>
          <a:prstGeom prst="rect">
            <a:avLst/>
          </a:prstGeom>
        </p:spPr>
        <p:txBody>
          <a:bodyPr wrap="none">
            <a:spAutoFit/>
          </a:bodyPr>
          <a:lstStyle/>
          <a:p>
            <a:pPr algn="just"/>
            <a:r>
              <a:rPr lang="en-GB" b="1" dirty="0">
                <a:solidFill>
                  <a:srgbClr val="264875"/>
                </a:solidFill>
                <a:latin typeface="Century Gothic" panose="020B0502020202020204" pitchFamily="34" charset="0"/>
                <a:cs typeface="Arial" panose="020B0604020202020204" pitchFamily="34" charset="0"/>
              </a:rPr>
              <a:t>By Pharmaceutical Companies</a:t>
            </a:r>
          </a:p>
        </p:txBody>
      </p:sp>
      <p:sp>
        <p:nvSpPr>
          <p:cNvPr id="25" name="Прямоугольник 24"/>
          <p:cNvSpPr/>
          <p:nvPr/>
        </p:nvSpPr>
        <p:spPr>
          <a:xfrm>
            <a:off x="412529" y="4119275"/>
            <a:ext cx="11150402" cy="584775"/>
          </a:xfrm>
          <a:prstGeom prst="rect">
            <a:avLst/>
          </a:prstGeom>
        </p:spPr>
        <p:txBody>
          <a:bodyPr wrap="square">
            <a:spAutoFit/>
          </a:bodyPr>
          <a:lstStyle/>
          <a:p>
            <a:pPr marL="285750" indent="-285750" algn="just">
              <a:buFont typeface="Arial" panose="020B0604020202020204" pitchFamily="34" charset="0"/>
              <a:buChar char="•"/>
            </a:pPr>
            <a:r>
              <a:rPr lang="en-US" sz="1600" dirty="0">
                <a:solidFill>
                  <a:srgbClr val="264875"/>
                </a:solidFill>
                <a:latin typeface="Century Gothic" panose="020B0502020202020204" pitchFamily="34" charset="0"/>
                <a:cs typeface="Arial" panose="020B0604020202020204" pitchFamily="34" charset="0"/>
              </a:rPr>
              <a:t>Pharmaceutical Companies </a:t>
            </a:r>
            <a:r>
              <a:rPr lang="en-US" sz="1600" dirty="0" smtClean="0">
                <a:solidFill>
                  <a:srgbClr val="264875"/>
                </a:solidFill>
                <a:latin typeface="Century Gothic" panose="020B0502020202020204" pitchFamily="34" charset="0"/>
                <a:cs typeface="Arial" panose="020B0604020202020204" pitchFamily="34" charset="0"/>
              </a:rPr>
              <a:t>offer </a:t>
            </a:r>
            <a:r>
              <a:rPr lang="en-US" sz="1600" dirty="0">
                <a:solidFill>
                  <a:srgbClr val="264875"/>
                </a:solidFill>
                <a:latin typeface="Century Gothic" panose="020B0502020202020204" pitchFamily="34" charset="0"/>
                <a:cs typeface="Arial" panose="020B0604020202020204" pitchFamily="34" charset="0"/>
              </a:rPr>
              <a:t>kickbacks and other facilities to the Doctors/Physician to </a:t>
            </a:r>
            <a:r>
              <a:rPr lang="en-US" sz="1600" dirty="0" smtClean="0">
                <a:solidFill>
                  <a:srgbClr val="264875"/>
                </a:solidFill>
                <a:latin typeface="Century Gothic" panose="020B0502020202020204" pitchFamily="34" charset="0"/>
                <a:cs typeface="Arial" panose="020B0604020202020204" pitchFamily="34" charset="0"/>
              </a:rPr>
              <a:t>prescribe </a:t>
            </a:r>
            <a:r>
              <a:rPr lang="en-US" sz="1600" dirty="0">
                <a:solidFill>
                  <a:srgbClr val="264875"/>
                </a:solidFill>
                <a:latin typeface="Century Gothic" panose="020B0502020202020204" pitchFamily="34" charset="0"/>
                <a:cs typeface="Arial" panose="020B0604020202020204" pitchFamily="34" charset="0"/>
              </a:rPr>
              <a:t>their products more.</a:t>
            </a:r>
          </a:p>
        </p:txBody>
      </p:sp>
      <p:sp>
        <p:nvSpPr>
          <p:cNvPr id="26" name="Прямоугольник 25"/>
          <p:cNvSpPr/>
          <p:nvPr/>
        </p:nvSpPr>
        <p:spPr>
          <a:xfrm>
            <a:off x="479376" y="4011365"/>
            <a:ext cx="1512168" cy="107910"/>
          </a:xfrm>
          <a:prstGeom prst="rect">
            <a:avLst/>
          </a:prstGeom>
          <a:solidFill>
            <a:srgbClr val="DBA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2237695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back to basics">
            <a:extLst>
              <a:ext uri="{FF2B5EF4-FFF2-40B4-BE49-F238E27FC236}">
                <a16:creationId xmlns:a16="http://schemas.microsoft.com/office/drawing/2014/main" xmlns="" id="{A8846D5E-55C4-4DFC-B26C-7E2009CC8AB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270" y="2502"/>
            <a:ext cx="12307958" cy="685248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24866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57D92FB-56D1-4670-98C6-5D2CA0D17155}"/>
              </a:ext>
            </a:extLst>
          </p:cNvPr>
          <p:cNvSpPr>
            <a:spLocks noGrp="1"/>
          </p:cNvSpPr>
          <p:nvPr>
            <p:ph type="title"/>
          </p:nvPr>
        </p:nvSpPr>
        <p:spPr/>
        <p:txBody>
          <a:bodyPr>
            <a:noAutofit/>
          </a:bodyPr>
          <a:lstStyle/>
          <a:p>
            <a:r>
              <a:rPr lang="en-GB" b="1" dirty="0">
                <a:solidFill>
                  <a:srgbClr val="264875"/>
                </a:solidFill>
                <a:latin typeface="Franklin Gothic Medium" panose="020B0603020102020204" pitchFamily="34" charset="0"/>
              </a:rPr>
              <a:t>Facebook Analysis - Insurance</a:t>
            </a:r>
          </a:p>
        </p:txBody>
      </p:sp>
      <p:pic>
        <p:nvPicPr>
          <p:cNvPr id="6" name="Picture 5">
            <a:extLst>
              <a:ext uri="{FF2B5EF4-FFF2-40B4-BE49-F238E27FC236}">
                <a16:creationId xmlns:a16="http://schemas.microsoft.com/office/drawing/2014/main" xmlns="" id="{5127D3C4-089F-4139-A923-ABF865B055B6}"/>
              </a:ext>
            </a:extLst>
          </p:cNvPr>
          <p:cNvPicPr>
            <a:picLocks noChangeAspect="1"/>
          </p:cNvPicPr>
          <p:nvPr/>
        </p:nvPicPr>
        <p:blipFill rotWithShape="1">
          <a:blip r:embed="rId2" cstate="print"/>
          <a:srcRect t="16796" b="5302"/>
          <a:stretch/>
        </p:blipFill>
        <p:spPr>
          <a:xfrm>
            <a:off x="0" y="1152940"/>
            <a:ext cx="12192000" cy="5339936"/>
          </a:xfrm>
          <a:prstGeom prst="rect">
            <a:avLst/>
          </a:prstGeom>
          <a:ln>
            <a:solidFill>
              <a:schemeClr val="tx1"/>
            </a:solidFill>
          </a:ln>
        </p:spPr>
      </p:pic>
    </p:spTree>
    <p:extLst>
      <p:ext uri="{BB962C8B-B14F-4D97-AF65-F5344CB8AC3E}">
        <p14:creationId xmlns:p14="http://schemas.microsoft.com/office/powerpoint/2010/main" xmlns="" val="2653212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06EC8CC-762C-4C76-86C5-89526D741FC0}"/>
              </a:ext>
            </a:extLst>
          </p:cNvPr>
          <p:cNvSpPr>
            <a:spLocks noGrp="1"/>
          </p:cNvSpPr>
          <p:nvPr>
            <p:ph type="title"/>
          </p:nvPr>
        </p:nvSpPr>
        <p:spPr>
          <a:xfrm>
            <a:off x="239349" y="44624"/>
            <a:ext cx="10972800" cy="663696"/>
          </a:xfrm>
        </p:spPr>
        <p:txBody>
          <a:bodyPr>
            <a:noAutofit/>
          </a:bodyPr>
          <a:lstStyle/>
          <a:p>
            <a:r>
              <a:rPr lang="en-GB" b="1" dirty="0">
                <a:solidFill>
                  <a:srgbClr val="264875"/>
                </a:solidFill>
                <a:latin typeface="Franklin Gothic Medium" panose="020B0603020102020204" pitchFamily="34" charset="0"/>
              </a:rPr>
              <a:t>Facebook Analysis - Banks</a:t>
            </a:r>
          </a:p>
        </p:txBody>
      </p:sp>
      <p:pic>
        <p:nvPicPr>
          <p:cNvPr id="4" name="Picture 3">
            <a:extLst>
              <a:ext uri="{FF2B5EF4-FFF2-40B4-BE49-F238E27FC236}">
                <a16:creationId xmlns:a16="http://schemas.microsoft.com/office/drawing/2014/main" xmlns="" id="{AF500B51-F1B4-4FFE-9243-86573B9D2D64}"/>
              </a:ext>
            </a:extLst>
          </p:cNvPr>
          <p:cNvPicPr>
            <a:picLocks noChangeAspect="1"/>
          </p:cNvPicPr>
          <p:nvPr/>
        </p:nvPicPr>
        <p:blipFill rotWithShape="1">
          <a:blip r:embed="rId2" cstate="print"/>
          <a:srcRect t="16349" b="5292"/>
          <a:stretch/>
        </p:blipFill>
        <p:spPr>
          <a:xfrm>
            <a:off x="0" y="1122364"/>
            <a:ext cx="12192000" cy="5371202"/>
          </a:xfrm>
          <a:prstGeom prst="rect">
            <a:avLst/>
          </a:prstGeom>
          <a:ln>
            <a:solidFill>
              <a:schemeClr val="tx1"/>
            </a:solidFill>
          </a:ln>
        </p:spPr>
      </p:pic>
    </p:spTree>
    <p:extLst>
      <p:ext uri="{BB962C8B-B14F-4D97-AF65-F5344CB8AC3E}">
        <p14:creationId xmlns:p14="http://schemas.microsoft.com/office/powerpoint/2010/main" xmlns="" val="3364918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back to basics">
            <a:extLst>
              <a:ext uri="{FF2B5EF4-FFF2-40B4-BE49-F238E27FC236}">
                <a16:creationId xmlns:a16="http://schemas.microsoft.com/office/drawing/2014/main" xmlns="" id="{A8846D5E-55C4-4DFC-B26C-7E2009CC8AB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270" y="2502"/>
            <a:ext cx="12307958" cy="685248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71247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53C035FC-94D9-4370-83B1-5C83BB89404C}"/>
              </a:ext>
            </a:extLst>
          </p:cNvPr>
          <p:cNvSpPr>
            <a:spLocks noGrp="1"/>
          </p:cNvSpPr>
          <p:nvPr>
            <p:ph type="title"/>
          </p:nvPr>
        </p:nvSpPr>
        <p:spPr/>
        <p:txBody>
          <a:bodyPr>
            <a:noAutofit/>
          </a:bodyPr>
          <a:lstStyle/>
          <a:p>
            <a:r>
              <a:rPr lang="en-GB" b="1" dirty="0">
                <a:solidFill>
                  <a:srgbClr val="264875"/>
                </a:solidFill>
                <a:latin typeface="Franklin Gothic Medium" panose="020B0603020102020204" pitchFamily="34" charset="0"/>
              </a:rPr>
              <a:t>Insurance vs Banks</a:t>
            </a:r>
          </a:p>
        </p:txBody>
      </p:sp>
      <p:pic>
        <p:nvPicPr>
          <p:cNvPr id="6" name="Picture 5">
            <a:extLst>
              <a:ext uri="{FF2B5EF4-FFF2-40B4-BE49-F238E27FC236}">
                <a16:creationId xmlns:a16="http://schemas.microsoft.com/office/drawing/2014/main" xmlns="" id="{A1D563E3-591A-43AB-91F8-566BD81F2888}"/>
              </a:ext>
            </a:extLst>
          </p:cNvPr>
          <p:cNvPicPr>
            <a:picLocks noChangeAspect="1"/>
          </p:cNvPicPr>
          <p:nvPr/>
        </p:nvPicPr>
        <p:blipFill rotWithShape="1">
          <a:blip r:embed="rId2" cstate="print"/>
          <a:srcRect t="16989" b="6452"/>
          <a:stretch/>
        </p:blipFill>
        <p:spPr>
          <a:xfrm>
            <a:off x="0" y="1166191"/>
            <a:ext cx="12192000" cy="5247861"/>
          </a:xfrm>
          <a:prstGeom prst="rect">
            <a:avLst/>
          </a:prstGeom>
          <a:ln>
            <a:solidFill>
              <a:schemeClr val="tx1"/>
            </a:solidFill>
          </a:ln>
        </p:spPr>
      </p:pic>
    </p:spTree>
    <p:extLst>
      <p:ext uri="{BB962C8B-B14F-4D97-AF65-F5344CB8AC3E}">
        <p14:creationId xmlns:p14="http://schemas.microsoft.com/office/powerpoint/2010/main" xmlns="" val="3346656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b="1" dirty="0">
                <a:solidFill>
                  <a:srgbClr val="264875"/>
                </a:solidFill>
                <a:latin typeface="Franklin Gothic Medium" panose="020B0603020102020204" pitchFamily="34" charset="0"/>
              </a:rPr>
              <a:t>Use of Systems for Fraud</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xmlns="" val="2906777429"/>
              </p:ext>
            </p:extLst>
          </p:nvPr>
        </p:nvGraphicFramePr>
        <p:xfrm>
          <a:off x="119336" y="836712"/>
          <a:ext cx="11809312" cy="4453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164009" y="751262"/>
            <a:ext cx="4480842" cy="584775"/>
          </a:xfrm>
          <a:prstGeom prst="rect">
            <a:avLst/>
          </a:prstGeom>
          <a:solidFill>
            <a:schemeClr val="accent1"/>
          </a:solidFill>
          <a:ln>
            <a:solidFill>
              <a:schemeClr val="tx1"/>
            </a:solidFill>
          </a:ln>
        </p:spPr>
        <p:txBody>
          <a:bodyPr wrap="none" rtlCol="0">
            <a:spAutoFit/>
          </a:bodyPr>
          <a:lstStyle/>
          <a:p>
            <a:r>
              <a:rPr lang="en-GB" sz="3200" b="1" dirty="0">
                <a:solidFill>
                  <a:schemeClr val="bg1"/>
                </a:solidFill>
              </a:rPr>
              <a:t>Historical / Retrospective</a:t>
            </a:r>
          </a:p>
        </p:txBody>
      </p:sp>
      <p:sp>
        <p:nvSpPr>
          <p:cNvPr id="8" name="TextBox 7"/>
          <p:cNvSpPr txBox="1"/>
          <p:nvPr/>
        </p:nvSpPr>
        <p:spPr>
          <a:xfrm>
            <a:off x="6827719" y="751261"/>
            <a:ext cx="3918060" cy="584775"/>
          </a:xfrm>
          <a:prstGeom prst="rect">
            <a:avLst/>
          </a:prstGeom>
          <a:solidFill>
            <a:schemeClr val="accent1"/>
          </a:solidFill>
          <a:ln>
            <a:solidFill>
              <a:schemeClr val="tx1"/>
            </a:solidFill>
          </a:ln>
        </p:spPr>
        <p:txBody>
          <a:bodyPr wrap="none" rtlCol="0">
            <a:spAutoFit/>
          </a:bodyPr>
          <a:lstStyle/>
          <a:p>
            <a:r>
              <a:rPr lang="en-GB" sz="3200" b="1" dirty="0">
                <a:solidFill>
                  <a:schemeClr val="bg1"/>
                </a:solidFill>
              </a:rPr>
              <a:t>Predictive / Real Time</a:t>
            </a:r>
          </a:p>
        </p:txBody>
      </p:sp>
      <p:sp>
        <p:nvSpPr>
          <p:cNvPr id="9" name="TextBox 8"/>
          <p:cNvSpPr txBox="1"/>
          <p:nvPr/>
        </p:nvSpPr>
        <p:spPr>
          <a:xfrm>
            <a:off x="407368" y="5376118"/>
            <a:ext cx="11377264" cy="1077218"/>
          </a:xfrm>
          <a:prstGeom prst="rect">
            <a:avLst/>
          </a:prstGeom>
          <a:solidFill>
            <a:schemeClr val="accent1"/>
          </a:solidFill>
          <a:ln>
            <a:solidFill>
              <a:schemeClr val="tx1"/>
            </a:solidFill>
          </a:ln>
        </p:spPr>
        <p:txBody>
          <a:bodyPr wrap="square" rtlCol="0">
            <a:spAutoFit/>
          </a:bodyPr>
          <a:lstStyle/>
          <a:p>
            <a:pPr algn="ctr"/>
            <a:r>
              <a:rPr lang="en-GB" sz="3200" b="1" dirty="0">
                <a:solidFill>
                  <a:schemeClr val="bg1"/>
                </a:solidFill>
              </a:rPr>
              <a:t>Historical data / experience will help create new rules and setup complex probabilities. </a:t>
            </a:r>
          </a:p>
        </p:txBody>
      </p:sp>
    </p:spTree>
    <p:extLst>
      <p:ext uri="{BB962C8B-B14F-4D97-AF65-F5344CB8AC3E}">
        <p14:creationId xmlns:p14="http://schemas.microsoft.com/office/powerpoint/2010/main" xmlns="" val="245440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dgm id="{675F2F1B-813A-4A96-811F-A12607AAE852}"/>
                                            </p:graphicEl>
                                          </p:spTgt>
                                        </p:tgtEl>
                                        <p:attrNameLst>
                                          <p:attrName>style.visibility</p:attrName>
                                        </p:attrNameLst>
                                      </p:cBhvr>
                                      <p:to>
                                        <p:strVal val="visible"/>
                                      </p:to>
                                    </p:set>
                                    <p:animEffect transition="in" filter="wipe(left)">
                                      <p:cBhvr>
                                        <p:cTn id="7" dur="500"/>
                                        <p:tgtEl>
                                          <p:spTgt spid="6">
                                            <p:graphicEl>
                                              <a:dgm id="{675F2F1B-813A-4A96-811F-A12607AAE852}"/>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graphicEl>
                                              <a:dgm id="{0EE560D2-DB38-42C0-8AA4-22F7868433C7}"/>
                                            </p:graphicEl>
                                          </p:spTgt>
                                        </p:tgtEl>
                                        <p:attrNameLst>
                                          <p:attrName>style.visibility</p:attrName>
                                        </p:attrNameLst>
                                      </p:cBhvr>
                                      <p:to>
                                        <p:strVal val="visible"/>
                                      </p:to>
                                    </p:set>
                                    <p:animEffect transition="in" filter="wipe(left)">
                                      <p:cBhvr>
                                        <p:cTn id="10" dur="500"/>
                                        <p:tgtEl>
                                          <p:spTgt spid="6">
                                            <p:graphicEl>
                                              <a:dgm id="{0EE560D2-DB38-42C0-8AA4-22F7868433C7}"/>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graphicEl>
                                              <a:dgm id="{14F3DF0A-1AB1-43DA-B0D3-D956C65BDDE9}"/>
                                            </p:graphicEl>
                                          </p:spTgt>
                                        </p:tgtEl>
                                        <p:attrNameLst>
                                          <p:attrName>style.visibility</p:attrName>
                                        </p:attrNameLst>
                                      </p:cBhvr>
                                      <p:to>
                                        <p:strVal val="visible"/>
                                      </p:to>
                                    </p:set>
                                    <p:animEffect transition="in" filter="wipe(left)">
                                      <p:cBhvr>
                                        <p:cTn id="15" dur="500"/>
                                        <p:tgtEl>
                                          <p:spTgt spid="6">
                                            <p:graphicEl>
                                              <a:dgm id="{14F3DF0A-1AB1-43DA-B0D3-D956C65BDDE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graphicEl>
                                              <a:dgm id="{1A995551-B6B1-4D62-A70E-8CF985B95100}"/>
                                            </p:graphicEl>
                                          </p:spTgt>
                                        </p:tgtEl>
                                        <p:attrNameLst>
                                          <p:attrName>style.visibility</p:attrName>
                                        </p:attrNameLst>
                                      </p:cBhvr>
                                      <p:to>
                                        <p:strVal val="visible"/>
                                      </p:to>
                                    </p:set>
                                    <p:animEffect transition="in" filter="wipe(left)">
                                      <p:cBhvr>
                                        <p:cTn id="20" dur="500"/>
                                        <p:tgtEl>
                                          <p:spTgt spid="6">
                                            <p:graphicEl>
                                              <a:dgm id="{1A995551-B6B1-4D62-A70E-8CF985B95100}"/>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
                                            <p:graphicEl>
                                              <a:dgm id="{A7C776ED-FF28-4FB6-81DC-E48A2A8737CF}"/>
                                            </p:graphicEl>
                                          </p:spTgt>
                                        </p:tgtEl>
                                        <p:attrNameLst>
                                          <p:attrName>style.visibility</p:attrName>
                                        </p:attrNameLst>
                                      </p:cBhvr>
                                      <p:to>
                                        <p:strVal val="visible"/>
                                      </p:to>
                                    </p:set>
                                    <p:animEffect transition="in" filter="wipe(left)">
                                      <p:cBhvr>
                                        <p:cTn id="23" dur="500"/>
                                        <p:tgtEl>
                                          <p:spTgt spid="6">
                                            <p:graphicEl>
                                              <a:dgm id="{A7C776ED-FF28-4FB6-81DC-E48A2A8737CF}"/>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graphicEl>
                                              <a:dgm id="{FF3A6A21-05C7-4B53-97A7-6E6A0B36DF15}"/>
                                            </p:graphicEl>
                                          </p:spTgt>
                                        </p:tgtEl>
                                        <p:attrNameLst>
                                          <p:attrName>style.visibility</p:attrName>
                                        </p:attrNameLst>
                                      </p:cBhvr>
                                      <p:to>
                                        <p:strVal val="visible"/>
                                      </p:to>
                                    </p:set>
                                    <p:animEffect transition="in" filter="wipe(left)">
                                      <p:cBhvr>
                                        <p:cTn id="28" dur="500"/>
                                        <p:tgtEl>
                                          <p:spTgt spid="6">
                                            <p:graphicEl>
                                              <a:dgm id="{FF3A6A21-05C7-4B53-97A7-6E6A0B36DF15}"/>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
                                            <p:graphicEl>
                                              <a:dgm id="{3802709F-0AD0-4867-BBFA-9A7AD15EAE34}"/>
                                            </p:graphicEl>
                                          </p:spTgt>
                                        </p:tgtEl>
                                        <p:attrNameLst>
                                          <p:attrName>style.visibility</p:attrName>
                                        </p:attrNameLst>
                                      </p:cBhvr>
                                      <p:to>
                                        <p:strVal val="visible"/>
                                      </p:to>
                                    </p:set>
                                    <p:animEffect transition="in" filter="wipe(left)">
                                      <p:cBhvr>
                                        <p:cTn id="38" dur="500"/>
                                        <p:tgtEl>
                                          <p:spTgt spid="6">
                                            <p:graphicEl>
                                              <a:dgm id="{3802709F-0AD0-4867-BBFA-9A7AD15EAE34}"/>
                                            </p:graphic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6">
                                            <p:graphicEl>
                                              <a:dgm id="{45DE6AAE-8968-4B0F-B2C4-E1C2CCD800DA}"/>
                                            </p:graphicEl>
                                          </p:spTgt>
                                        </p:tgtEl>
                                        <p:attrNameLst>
                                          <p:attrName>style.visibility</p:attrName>
                                        </p:attrNameLst>
                                      </p:cBhvr>
                                      <p:to>
                                        <p:strVal val="visible"/>
                                      </p:to>
                                    </p:set>
                                    <p:animEffect transition="in" filter="wipe(left)">
                                      <p:cBhvr>
                                        <p:cTn id="41" dur="500"/>
                                        <p:tgtEl>
                                          <p:spTgt spid="6">
                                            <p:graphicEl>
                                              <a:dgm id="{45DE6AAE-8968-4B0F-B2C4-E1C2CCD800DA}"/>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6">
                                            <p:graphicEl>
                                              <a:dgm id="{DF04ECC6-8BA6-40E0-93A2-9A5CB0167842}"/>
                                            </p:graphicEl>
                                          </p:spTgt>
                                        </p:tgtEl>
                                        <p:attrNameLst>
                                          <p:attrName>style.visibility</p:attrName>
                                        </p:attrNameLst>
                                      </p:cBhvr>
                                      <p:to>
                                        <p:strVal val="visible"/>
                                      </p:to>
                                    </p:set>
                                    <p:animEffect transition="in" filter="wipe(left)">
                                      <p:cBhvr>
                                        <p:cTn id="46" dur="500"/>
                                        <p:tgtEl>
                                          <p:spTgt spid="6">
                                            <p:graphicEl>
                                              <a:dgm id="{DF04ECC6-8BA6-40E0-93A2-9A5CB0167842}"/>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6">
                                            <p:graphicEl>
                                              <a:dgm id="{26CA607D-A703-4C8C-80E9-2C37286DB980}"/>
                                            </p:graphicEl>
                                          </p:spTgt>
                                        </p:tgtEl>
                                        <p:attrNameLst>
                                          <p:attrName>style.visibility</p:attrName>
                                        </p:attrNameLst>
                                      </p:cBhvr>
                                      <p:to>
                                        <p:strVal val="visible"/>
                                      </p:to>
                                    </p:set>
                                    <p:animEffect transition="in" filter="wipe(left)">
                                      <p:cBhvr>
                                        <p:cTn id="51" dur="500"/>
                                        <p:tgtEl>
                                          <p:spTgt spid="6">
                                            <p:graphicEl>
                                              <a:dgm id="{26CA607D-A703-4C8C-80E9-2C37286DB980}"/>
                                            </p:graphicEl>
                                          </p:spTgt>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6">
                                            <p:graphicEl>
                                              <a:dgm id="{EF1DCF3D-E8E2-4D72-AADE-1A3B72F38081}"/>
                                            </p:graphicEl>
                                          </p:spTgt>
                                        </p:tgtEl>
                                        <p:attrNameLst>
                                          <p:attrName>style.visibility</p:attrName>
                                        </p:attrNameLst>
                                      </p:cBhvr>
                                      <p:to>
                                        <p:strVal val="visible"/>
                                      </p:to>
                                    </p:set>
                                    <p:animEffect transition="in" filter="wipe(left)">
                                      <p:cBhvr>
                                        <p:cTn id="54" dur="500"/>
                                        <p:tgtEl>
                                          <p:spTgt spid="6">
                                            <p:graphicEl>
                                              <a:dgm id="{EF1DCF3D-E8E2-4D72-AADE-1A3B72F38081}"/>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6">
                                            <p:graphicEl>
                                              <a:dgm id="{9A6A9F0A-8857-49AE-9C9C-94911C1E2141}"/>
                                            </p:graphicEl>
                                          </p:spTgt>
                                        </p:tgtEl>
                                        <p:attrNameLst>
                                          <p:attrName>style.visibility</p:attrName>
                                        </p:attrNameLst>
                                      </p:cBhvr>
                                      <p:to>
                                        <p:strVal val="visible"/>
                                      </p:to>
                                    </p:set>
                                    <p:animEffect transition="in" filter="wipe(left)">
                                      <p:cBhvr>
                                        <p:cTn id="59" dur="500"/>
                                        <p:tgtEl>
                                          <p:spTgt spid="6">
                                            <p:graphicEl>
                                              <a:dgm id="{9A6A9F0A-8857-49AE-9C9C-94911C1E2141}"/>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up)">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blinds(horizontal)">
                                      <p:cBhvr>
                                        <p:cTn id="6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07368" y="116632"/>
            <a:ext cx="10595520" cy="663696"/>
          </a:xfrm>
        </p:spPr>
        <p:txBody>
          <a:bodyPr>
            <a:noAutofit/>
          </a:bodyPr>
          <a:lstStyle/>
          <a:p>
            <a:r>
              <a:rPr lang="en-US" b="1" dirty="0">
                <a:solidFill>
                  <a:srgbClr val="264875"/>
                </a:solidFill>
                <a:latin typeface="Franklin Gothic Medium" panose="020B0603020102020204" pitchFamily="34" charset="0"/>
              </a:rPr>
              <a:t>FWA Indicators/Flags </a:t>
            </a:r>
          </a:p>
        </p:txBody>
      </p:sp>
      <p:sp>
        <p:nvSpPr>
          <p:cNvPr id="4" name="Прямоугольник 3"/>
          <p:cNvSpPr/>
          <p:nvPr/>
        </p:nvSpPr>
        <p:spPr>
          <a:xfrm flipH="1">
            <a:off x="7032104" y="1042409"/>
            <a:ext cx="45719" cy="5174904"/>
          </a:xfrm>
          <a:prstGeom prst="rect">
            <a:avLst/>
          </a:prstGeom>
          <a:solidFill>
            <a:srgbClr val="DBA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432865" y="1030377"/>
            <a:ext cx="6599239" cy="5016758"/>
          </a:xfrm>
          <a:prstGeom prst="rect">
            <a:avLst/>
          </a:prstGeom>
        </p:spPr>
        <p:txBody>
          <a:bodyPr wrap="square">
            <a:spAutoFit/>
          </a:bodyPr>
          <a:lstStyle/>
          <a:p>
            <a:r>
              <a:rPr lang="en-US" sz="1600" dirty="0">
                <a:solidFill>
                  <a:srgbClr val="264875"/>
                </a:solidFill>
                <a:latin typeface="Century Gothic" panose="020B0502020202020204" pitchFamily="34" charset="0"/>
                <a:cs typeface="Arial" panose="020B0604020202020204" pitchFamily="34" charset="0"/>
              </a:rPr>
              <a:t>Some of the FWA Indicators are as follows:</a:t>
            </a:r>
            <a:br>
              <a:rPr lang="en-US" sz="1600" dirty="0">
                <a:solidFill>
                  <a:srgbClr val="264875"/>
                </a:solidFill>
                <a:latin typeface="Century Gothic" panose="020B0502020202020204" pitchFamily="34" charset="0"/>
                <a:cs typeface="Arial" panose="020B0604020202020204" pitchFamily="34" charset="0"/>
              </a:rPr>
            </a:br>
            <a:endParaRPr lang="en-US" sz="1600" dirty="0">
              <a:solidFill>
                <a:srgbClr val="264875"/>
              </a:solidFill>
              <a:latin typeface="Century Gothic" panose="020B0502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rgbClr val="264875"/>
                </a:solidFill>
                <a:latin typeface="Century Gothic" panose="020B0502020202020204" pitchFamily="34" charset="0"/>
                <a:cs typeface="Arial" panose="020B0604020202020204" pitchFamily="34" charset="0"/>
              </a:rPr>
              <a:t>Gap within consecutive consultations by same and different diagnosis, clinicians, providers.</a:t>
            </a:r>
          </a:p>
          <a:p>
            <a:pPr marL="285750" indent="-285750">
              <a:buFont typeface="Arial" panose="020B0604020202020204" pitchFamily="34" charset="0"/>
              <a:buChar char="•"/>
            </a:pPr>
            <a:r>
              <a:rPr lang="en-US" sz="1600" dirty="0">
                <a:solidFill>
                  <a:srgbClr val="264875"/>
                </a:solidFill>
                <a:latin typeface="Century Gothic" panose="020B0502020202020204" pitchFamily="34" charset="0"/>
                <a:cs typeface="Arial" panose="020B0604020202020204" pitchFamily="34" charset="0"/>
              </a:rPr>
              <a:t>Duplicate billings, Same-day billings.</a:t>
            </a:r>
          </a:p>
          <a:p>
            <a:pPr marL="285750" indent="-285750">
              <a:buFont typeface="Arial" panose="020B0604020202020204" pitchFamily="34" charset="0"/>
              <a:buChar char="•"/>
            </a:pPr>
            <a:r>
              <a:rPr lang="en-US" sz="1600" dirty="0">
                <a:solidFill>
                  <a:srgbClr val="264875"/>
                </a:solidFill>
                <a:latin typeface="Century Gothic" panose="020B0502020202020204" pitchFamily="34" charset="0"/>
                <a:cs typeface="Arial" panose="020B0604020202020204" pitchFamily="34" charset="0"/>
              </a:rPr>
              <a:t>Monthly analysis of member claims, identify trend and spikes. </a:t>
            </a:r>
          </a:p>
          <a:p>
            <a:pPr marL="285750" indent="-285750">
              <a:buFont typeface="Arial" panose="020B0604020202020204" pitchFamily="34" charset="0"/>
              <a:buChar char="•"/>
            </a:pPr>
            <a:r>
              <a:rPr lang="en-US" sz="1600" dirty="0">
                <a:solidFill>
                  <a:srgbClr val="264875"/>
                </a:solidFill>
                <a:latin typeface="Century Gothic" panose="020B0502020202020204" pitchFamily="34" charset="0"/>
                <a:cs typeface="Arial" panose="020B0604020202020204" pitchFamily="34" charset="0"/>
              </a:rPr>
              <a:t>High utilization/billing from providers, members for single or multiple items.</a:t>
            </a:r>
          </a:p>
          <a:p>
            <a:pPr marL="285750" indent="-285750">
              <a:buFont typeface="Arial" panose="020B0604020202020204" pitchFamily="34" charset="0"/>
              <a:buChar char="•"/>
            </a:pPr>
            <a:r>
              <a:rPr lang="en-US" sz="1600" dirty="0">
                <a:solidFill>
                  <a:srgbClr val="264875"/>
                </a:solidFill>
                <a:latin typeface="Century Gothic" panose="020B0502020202020204" pitchFamily="34" charset="0"/>
                <a:cs typeface="Arial" panose="020B0604020202020204" pitchFamily="34" charset="0"/>
              </a:rPr>
              <a:t>Clinician prescribing too many units of particular drugs to everyone. </a:t>
            </a:r>
          </a:p>
          <a:p>
            <a:pPr marL="285750" indent="-285750">
              <a:buFont typeface="Arial" panose="020B0604020202020204" pitchFamily="34" charset="0"/>
              <a:buChar char="•"/>
            </a:pPr>
            <a:r>
              <a:rPr lang="en-US" sz="1600" dirty="0">
                <a:solidFill>
                  <a:srgbClr val="264875"/>
                </a:solidFill>
                <a:latin typeface="Century Gothic" panose="020B0502020202020204" pitchFamily="34" charset="0"/>
                <a:cs typeface="Arial" panose="020B0604020202020204" pitchFamily="34" charset="0"/>
              </a:rPr>
              <a:t>Pattern of drug utilization by member.</a:t>
            </a:r>
          </a:p>
          <a:p>
            <a:pPr marL="285750" indent="-285750">
              <a:buFont typeface="Arial" panose="020B0604020202020204" pitchFamily="34" charset="0"/>
              <a:buChar char="•"/>
            </a:pPr>
            <a:r>
              <a:rPr lang="en-US" sz="1600" dirty="0">
                <a:solidFill>
                  <a:srgbClr val="264875"/>
                </a:solidFill>
                <a:latin typeface="Century Gothic" panose="020B0502020202020204" pitchFamily="34" charset="0"/>
                <a:cs typeface="Arial" panose="020B0604020202020204" pitchFamily="34" charset="0"/>
              </a:rPr>
              <a:t>Units of services per Invoice.</a:t>
            </a:r>
          </a:p>
          <a:p>
            <a:pPr marL="285750" indent="-285750">
              <a:buFont typeface="Arial" panose="020B0604020202020204" pitchFamily="34" charset="0"/>
              <a:buChar char="•"/>
            </a:pPr>
            <a:r>
              <a:rPr lang="en-US" sz="1600" dirty="0">
                <a:solidFill>
                  <a:srgbClr val="264875"/>
                </a:solidFill>
                <a:latin typeface="Century Gothic" panose="020B0502020202020204" pitchFamily="34" charset="0"/>
                <a:cs typeface="Arial" panose="020B0604020202020204" pitchFamily="34" charset="0"/>
              </a:rPr>
              <a:t>Injection without drugs.</a:t>
            </a:r>
          </a:p>
          <a:p>
            <a:pPr marL="285750" indent="-285750">
              <a:buFont typeface="Arial" panose="020B0604020202020204" pitchFamily="34" charset="0"/>
              <a:buChar char="•"/>
            </a:pPr>
            <a:r>
              <a:rPr lang="en-US" sz="1600" dirty="0">
                <a:solidFill>
                  <a:srgbClr val="264875"/>
                </a:solidFill>
                <a:latin typeface="Century Gothic" panose="020B0502020202020204" pitchFamily="34" charset="0"/>
                <a:cs typeface="Arial" panose="020B0604020202020204" pitchFamily="34" charset="0"/>
              </a:rPr>
              <a:t>Invoices with high amounts.</a:t>
            </a:r>
          </a:p>
          <a:p>
            <a:pPr marL="285750" indent="-285750">
              <a:buFont typeface="Arial" panose="020B0604020202020204" pitchFamily="34" charset="0"/>
              <a:buChar char="•"/>
            </a:pPr>
            <a:r>
              <a:rPr lang="en-US" sz="1600" dirty="0">
                <a:solidFill>
                  <a:srgbClr val="264875"/>
                </a:solidFill>
                <a:latin typeface="Century Gothic" panose="020B0502020202020204" pitchFamily="34" charset="0"/>
                <a:cs typeface="Arial" panose="020B0604020202020204" pitchFamily="34" charset="0"/>
              </a:rPr>
              <a:t>Invalid codes against services.</a:t>
            </a:r>
          </a:p>
          <a:p>
            <a:pPr marL="285750" indent="-285750">
              <a:buFont typeface="Arial" panose="020B0604020202020204" pitchFamily="34" charset="0"/>
              <a:buChar char="•"/>
            </a:pPr>
            <a:r>
              <a:rPr lang="en-US" sz="1600" dirty="0">
                <a:solidFill>
                  <a:srgbClr val="264875"/>
                </a:solidFill>
                <a:latin typeface="Century Gothic" panose="020B0502020202020204" pitchFamily="34" charset="0"/>
                <a:cs typeface="Arial" panose="020B0604020202020204" pitchFamily="34" charset="0"/>
              </a:rPr>
              <a:t>Rejection Rates by Providers.</a:t>
            </a:r>
          </a:p>
          <a:p>
            <a:pPr marL="285750" indent="-285750">
              <a:buFont typeface="Arial" panose="020B0604020202020204" pitchFamily="34" charset="0"/>
              <a:buChar char="•"/>
            </a:pPr>
            <a:r>
              <a:rPr lang="en-US" sz="1600" dirty="0">
                <a:solidFill>
                  <a:srgbClr val="264875"/>
                </a:solidFill>
                <a:latin typeface="Century Gothic" panose="020B0502020202020204" pitchFamily="34" charset="0"/>
                <a:cs typeface="Arial" panose="020B0604020202020204" pitchFamily="34" charset="0"/>
              </a:rPr>
              <a:t>Multiple invoices against single member in one day for single provider.</a:t>
            </a:r>
          </a:p>
          <a:p>
            <a:pPr marL="285750" indent="-285750">
              <a:buFont typeface="Arial" panose="020B0604020202020204" pitchFamily="34" charset="0"/>
              <a:buChar char="•"/>
            </a:pPr>
            <a:r>
              <a:rPr lang="en-US" sz="1600" dirty="0">
                <a:solidFill>
                  <a:srgbClr val="264875"/>
                </a:solidFill>
                <a:latin typeface="Century Gothic" panose="020B0502020202020204" pitchFamily="34" charset="0"/>
                <a:cs typeface="Arial" panose="020B0604020202020204" pitchFamily="34" charset="0"/>
              </a:rPr>
              <a:t>Treatment vs Diagnosis for high frequency claims. </a:t>
            </a:r>
          </a:p>
          <a:p>
            <a:pPr marL="285750" indent="-285750">
              <a:buFont typeface="Arial" panose="020B0604020202020204" pitchFamily="34" charset="0"/>
              <a:buChar char="•"/>
            </a:pPr>
            <a:r>
              <a:rPr lang="en-US" sz="1600" dirty="0">
                <a:solidFill>
                  <a:srgbClr val="264875"/>
                </a:solidFill>
                <a:latin typeface="Century Gothic" panose="020B0502020202020204" pitchFamily="34" charset="0"/>
                <a:cs typeface="Arial" panose="020B0604020202020204" pitchFamily="34" charset="0"/>
              </a:rPr>
              <a:t>Primary vs Secondary Diagnosis for high frequency claims.</a:t>
            </a:r>
          </a:p>
        </p:txBody>
      </p:sp>
      <p:pic>
        <p:nvPicPr>
          <p:cNvPr id="6" name="Picture 7"/>
          <p:cNvPicPr>
            <a:picLocks noChangeAspect="1"/>
          </p:cNvPicPr>
          <p:nvPr/>
        </p:nvPicPr>
        <p:blipFill>
          <a:blip r:embed="rId3" cstate="print"/>
          <a:stretch>
            <a:fillRect/>
          </a:stretch>
        </p:blipFill>
        <p:spPr>
          <a:xfrm>
            <a:off x="7392144" y="1340768"/>
            <a:ext cx="4392488" cy="4392488"/>
          </a:xfrm>
          <a:prstGeom prst="rect">
            <a:avLst/>
          </a:prstGeom>
        </p:spPr>
      </p:pic>
    </p:spTree>
    <p:extLst>
      <p:ext uri="{BB962C8B-B14F-4D97-AF65-F5344CB8AC3E}">
        <p14:creationId xmlns:p14="http://schemas.microsoft.com/office/powerpoint/2010/main" xmlns="" val="269783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7368" y="116632"/>
            <a:ext cx="10595520" cy="663696"/>
          </a:xfrm>
        </p:spPr>
        <p:txBody>
          <a:bodyPr>
            <a:noAutofit/>
          </a:bodyPr>
          <a:lstStyle/>
          <a:p>
            <a:r>
              <a:rPr lang="en-US" b="1" dirty="0">
                <a:solidFill>
                  <a:srgbClr val="264875"/>
                </a:solidFill>
                <a:latin typeface="Franklin Gothic Medium" panose="020B0603020102020204" pitchFamily="34" charset="0"/>
              </a:rPr>
              <a:t>FWA Indicators/Flags </a:t>
            </a:r>
          </a:p>
        </p:txBody>
      </p:sp>
      <p:sp>
        <p:nvSpPr>
          <p:cNvPr id="4" name="Прямоугольник 3"/>
          <p:cNvSpPr/>
          <p:nvPr/>
        </p:nvSpPr>
        <p:spPr>
          <a:xfrm flipH="1">
            <a:off x="7032104" y="1042409"/>
            <a:ext cx="45719" cy="5174904"/>
          </a:xfrm>
          <a:prstGeom prst="rect">
            <a:avLst/>
          </a:prstGeom>
          <a:solidFill>
            <a:srgbClr val="DBA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432865" y="1030377"/>
            <a:ext cx="6599239" cy="5755422"/>
          </a:xfrm>
          <a:prstGeom prst="rect">
            <a:avLst/>
          </a:prstGeom>
        </p:spPr>
        <p:txBody>
          <a:bodyPr wrap="square">
            <a:spAutoFit/>
          </a:bodyPr>
          <a:lstStyle/>
          <a:p>
            <a:r>
              <a:rPr lang="en-US" sz="1600" dirty="0">
                <a:solidFill>
                  <a:srgbClr val="264875"/>
                </a:solidFill>
                <a:latin typeface="Century Gothic" panose="020B0502020202020204" pitchFamily="34" charset="0"/>
                <a:cs typeface="Arial" panose="020B0604020202020204" pitchFamily="34" charset="0"/>
              </a:rPr>
              <a:t>Some of the FWA Indicators are as follows:</a:t>
            </a:r>
            <a:br>
              <a:rPr lang="en-US" sz="1600" dirty="0">
                <a:solidFill>
                  <a:srgbClr val="264875"/>
                </a:solidFill>
                <a:latin typeface="Century Gothic" panose="020B0502020202020204" pitchFamily="34" charset="0"/>
                <a:cs typeface="Arial" panose="020B0604020202020204" pitchFamily="34" charset="0"/>
              </a:rPr>
            </a:br>
            <a:endParaRPr lang="en-US" sz="1600" dirty="0">
              <a:solidFill>
                <a:srgbClr val="264875"/>
              </a:solidFill>
              <a:latin typeface="Century Gothic" panose="020B0502020202020204" pitchFamily="34" charset="0"/>
              <a:cs typeface="Arial" panose="020B0604020202020204" pitchFamily="34" charset="0"/>
            </a:endParaRPr>
          </a:p>
          <a:p>
            <a:pPr marL="285750" indent="-285750">
              <a:buFont typeface="Arial" panose="020B0604020202020204" pitchFamily="34" charset="0"/>
              <a:buChar char="•"/>
            </a:pPr>
            <a:r>
              <a:rPr lang="en-GB" sz="1600" dirty="0">
                <a:solidFill>
                  <a:srgbClr val="264875"/>
                </a:solidFill>
                <a:latin typeface="Century Gothic" panose="020B0502020202020204" pitchFamily="34" charset="0"/>
                <a:cs typeface="Arial" panose="020B0604020202020204" pitchFamily="34" charset="0"/>
              </a:rPr>
              <a:t>Doctors, who treated whopping, say 50+ patients in a day. </a:t>
            </a:r>
          </a:p>
          <a:p>
            <a:pPr marL="285750" indent="-285750">
              <a:buFont typeface="Arial" panose="020B0604020202020204" pitchFamily="34" charset="0"/>
              <a:buChar char="•"/>
            </a:pPr>
            <a:r>
              <a:rPr lang="en-GB" sz="1600" dirty="0">
                <a:solidFill>
                  <a:srgbClr val="264875"/>
                </a:solidFill>
                <a:latin typeface="Century Gothic" panose="020B0502020202020204" pitchFamily="34" charset="0"/>
                <a:cs typeface="Arial" panose="020B0604020202020204" pitchFamily="34" charset="0"/>
              </a:rPr>
              <a:t>Providers administering far higher rates of tests than others. </a:t>
            </a:r>
          </a:p>
          <a:p>
            <a:pPr marL="285750" indent="-285750">
              <a:buFont typeface="Arial" panose="020B0604020202020204" pitchFamily="34" charset="0"/>
              <a:buChar char="•"/>
            </a:pPr>
            <a:r>
              <a:rPr lang="en-GB" sz="1600" dirty="0">
                <a:solidFill>
                  <a:srgbClr val="264875"/>
                </a:solidFill>
                <a:latin typeface="Century Gothic" panose="020B0502020202020204" pitchFamily="34" charset="0"/>
                <a:cs typeface="Arial" panose="020B0604020202020204" pitchFamily="34" charset="0"/>
              </a:rPr>
              <a:t>Providers costing far more, per patient basis, than others. </a:t>
            </a:r>
          </a:p>
          <a:p>
            <a:pPr marL="285750" indent="-285750">
              <a:buFont typeface="Arial" panose="020B0604020202020204" pitchFamily="34" charset="0"/>
              <a:buChar char="•"/>
            </a:pPr>
            <a:r>
              <a:rPr lang="en-GB" sz="1600" dirty="0">
                <a:solidFill>
                  <a:srgbClr val="264875"/>
                </a:solidFill>
                <a:latin typeface="Century Gothic" panose="020B0502020202020204" pitchFamily="34" charset="0"/>
                <a:cs typeface="Arial" panose="020B0604020202020204" pitchFamily="34" charset="0"/>
              </a:rPr>
              <a:t>Providers with high ratio of distance patients. </a:t>
            </a:r>
          </a:p>
          <a:p>
            <a:pPr marL="285750" indent="-285750">
              <a:buFont typeface="Arial" panose="020B0604020202020204" pitchFamily="34" charset="0"/>
              <a:buChar char="•"/>
            </a:pPr>
            <a:r>
              <a:rPr lang="en-GB" sz="1600" dirty="0">
                <a:solidFill>
                  <a:srgbClr val="264875"/>
                </a:solidFill>
                <a:latin typeface="Century Gothic" panose="020B0502020202020204" pitchFamily="34" charset="0"/>
                <a:cs typeface="Arial" panose="020B0604020202020204" pitchFamily="34" charset="0"/>
              </a:rPr>
              <a:t>Providers prescribing certain drugs at higher rate than others. </a:t>
            </a:r>
          </a:p>
          <a:p>
            <a:pPr marL="285750" indent="-285750">
              <a:buFont typeface="Arial" panose="020B0604020202020204" pitchFamily="34" charset="0"/>
              <a:buChar char="•"/>
            </a:pPr>
            <a:r>
              <a:rPr lang="en-GB" sz="1600" dirty="0">
                <a:solidFill>
                  <a:srgbClr val="264875"/>
                </a:solidFill>
                <a:latin typeface="Century Gothic" panose="020B0502020202020204" pitchFamily="34" charset="0"/>
                <a:cs typeface="Arial" panose="020B0604020202020204" pitchFamily="34" charset="0"/>
              </a:rPr>
              <a:t>Multiple medical opinions/providers </a:t>
            </a:r>
          </a:p>
          <a:p>
            <a:pPr marL="285750" indent="-285750">
              <a:buFont typeface="Arial" panose="020B0604020202020204" pitchFamily="34" charset="0"/>
              <a:buChar char="•"/>
            </a:pPr>
            <a:r>
              <a:rPr lang="en-GB" sz="1600" dirty="0">
                <a:solidFill>
                  <a:srgbClr val="264875"/>
                </a:solidFill>
                <a:latin typeface="Century Gothic" panose="020B0502020202020204" pitchFamily="34" charset="0"/>
                <a:cs typeface="Arial" panose="020B0604020202020204" pitchFamily="34" charset="0"/>
              </a:rPr>
              <a:t>Changing providers for the same treatment (possibly correlated with other claim activity) </a:t>
            </a:r>
          </a:p>
          <a:p>
            <a:pPr marL="285750" indent="-285750">
              <a:buFont typeface="Arial" panose="020B0604020202020204" pitchFamily="34" charset="0"/>
              <a:buChar char="•"/>
            </a:pPr>
            <a:r>
              <a:rPr lang="en-GB" sz="1600" dirty="0">
                <a:solidFill>
                  <a:srgbClr val="264875"/>
                </a:solidFill>
                <a:latin typeface="Century Gothic" panose="020B0502020202020204" pitchFamily="34" charset="0"/>
                <a:cs typeface="Arial" panose="020B0604020202020204" pitchFamily="34" charset="0"/>
              </a:rPr>
              <a:t>High number of treatments for type of injury </a:t>
            </a:r>
          </a:p>
          <a:p>
            <a:pPr marL="285750" indent="-285750">
              <a:buFont typeface="Arial" panose="020B0604020202020204" pitchFamily="34" charset="0"/>
              <a:buChar char="•"/>
            </a:pPr>
            <a:r>
              <a:rPr lang="en-GB" sz="1600" dirty="0">
                <a:solidFill>
                  <a:srgbClr val="264875"/>
                </a:solidFill>
                <a:latin typeface="Century Gothic" panose="020B0502020202020204" pitchFamily="34" charset="0"/>
                <a:cs typeface="Arial" panose="020B0604020202020204" pitchFamily="34" charset="0"/>
              </a:rPr>
              <a:t>Abnormally long treatment time off for the type of injury </a:t>
            </a:r>
          </a:p>
          <a:p>
            <a:pPr marL="285750" indent="-285750">
              <a:buFont typeface="Arial" panose="020B0604020202020204" pitchFamily="34" charset="0"/>
              <a:buChar char="•"/>
            </a:pPr>
            <a:r>
              <a:rPr lang="en-GB" sz="1600" dirty="0">
                <a:solidFill>
                  <a:srgbClr val="264875"/>
                </a:solidFill>
                <a:latin typeface="Century Gothic" panose="020B0502020202020204" pitchFamily="34" charset="0"/>
                <a:cs typeface="Arial" panose="020B0604020202020204" pitchFamily="34" charset="0"/>
              </a:rPr>
              <a:t>Providers administering more expensive tests and equipment (up-coding). </a:t>
            </a:r>
          </a:p>
          <a:p>
            <a:pPr marL="285750" indent="-285750">
              <a:buFont typeface="Arial" panose="020B0604020202020204" pitchFamily="34" charset="0"/>
              <a:buChar char="•"/>
            </a:pPr>
            <a:r>
              <a:rPr lang="en-GB" sz="1600" dirty="0">
                <a:solidFill>
                  <a:srgbClr val="264875"/>
                </a:solidFill>
                <a:latin typeface="Century Gothic" panose="020B0502020202020204" pitchFamily="34" charset="0"/>
                <a:cs typeface="Arial" panose="020B0604020202020204" pitchFamily="34" charset="0"/>
              </a:rPr>
              <a:t>Providers multiple-billing for services rendered. </a:t>
            </a:r>
          </a:p>
          <a:p>
            <a:pPr marL="285750" indent="-285750">
              <a:buFont typeface="Arial" panose="020B0604020202020204" pitchFamily="34" charset="0"/>
              <a:buChar char="•"/>
            </a:pPr>
            <a:r>
              <a:rPr lang="en-GB" sz="1600" dirty="0">
                <a:solidFill>
                  <a:srgbClr val="264875"/>
                </a:solidFill>
                <a:latin typeface="Century Gothic" panose="020B0502020202020204" pitchFamily="34" charset="0"/>
                <a:cs typeface="Arial" panose="020B0604020202020204" pitchFamily="34" charset="0"/>
              </a:rPr>
              <a:t>Providers unbundling or billing separately for laboratory tests performed together to get higher reimbursements. </a:t>
            </a:r>
          </a:p>
          <a:p>
            <a:pPr marL="285750" indent="-285750">
              <a:buFont typeface="Arial" panose="020B0604020202020204" pitchFamily="34" charset="0"/>
              <a:buChar char="•"/>
            </a:pPr>
            <a:r>
              <a:rPr lang="en-GB" sz="1600" dirty="0">
                <a:solidFill>
                  <a:srgbClr val="264875"/>
                </a:solidFill>
                <a:latin typeface="Century Gothic" panose="020B0502020202020204" pitchFamily="34" charset="0"/>
                <a:cs typeface="Arial" panose="020B0604020202020204" pitchFamily="34" charset="0"/>
              </a:rPr>
              <a:t>Providers charging more than peers for the same services. </a:t>
            </a:r>
          </a:p>
          <a:p>
            <a:pPr marL="285750" indent="-285750">
              <a:buFont typeface="Arial" panose="020B0604020202020204" pitchFamily="34" charset="0"/>
              <a:buChar char="•"/>
            </a:pPr>
            <a:r>
              <a:rPr lang="en-GB" sz="1600" dirty="0">
                <a:solidFill>
                  <a:srgbClr val="264875"/>
                </a:solidFill>
                <a:latin typeface="Century Gothic" panose="020B0502020202020204" pitchFamily="34" charset="0"/>
                <a:cs typeface="Arial" panose="020B0604020202020204" pitchFamily="34" charset="0"/>
              </a:rPr>
              <a:t>Providers conducting medically unrelated procedures and services. </a:t>
            </a:r>
          </a:p>
          <a:p>
            <a:pPr marL="285750" indent="-285750">
              <a:buFont typeface="Arial" panose="020B0604020202020204" pitchFamily="34" charset="0"/>
              <a:buChar char="•"/>
            </a:pPr>
            <a:r>
              <a:rPr lang="en-GB" sz="1600" dirty="0">
                <a:solidFill>
                  <a:srgbClr val="264875"/>
                </a:solidFill>
                <a:latin typeface="Century Gothic" panose="020B0502020202020204" pitchFamily="34" charset="0"/>
                <a:cs typeface="Arial" panose="020B0604020202020204" pitchFamily="34" charset="0"/>
              </a:rPr>
              <a:t>Policy holders traveling long distance for treatment which may be available nearby. </a:t>
            </a:r>
          </a:p>
          <a:p>
            <a:endParaRPr lang="en-US" sz="1600" dirty="0">
              <a:solidFill>
                <a:srgbClr val="264875"/>
              </a:solidFill>
              <a:latin typeface="Century Gothic" panose="020B0502020202020204" pitchFamily="34" charset="0"/>
              <a:cs typeface="Arial" panose="020B0604020202020204" pitchFamily="34" charset="0"/>
            </a:endParaRPr>
          </a:p>
        </p:txBody>
      </p:sp>
      <p:pic>
        <p:nvPicPr>
          <p:cNvPr id="6" name="Picture 7"/>
          <p:cNvPicPr>
            <a:picLocks noChangeAspect="1"/>
          </p:cNvPicPr>
          <p:nvPr/>
        </p:nvPicPr>
        <p:blipFill>
          <a:blip r:embed="rId3" cstate="print"/>
          <a:stretch>
            <a:fillRect/>
          </a:stretch>
        </p:blipFill>
        <p:spPr>
          <a:xfrm>
            <a:off x="7392144" y="1340768"/>
            <a:ext cx="4392488" cy="4392488"/>
          </a:xfrm>
          <a:prstGeom prst="rect">
            <a:avLst/>
          </a:prstGeom>
        </p:spPr>
      </p:pic>
    </p:spTree>
    <p:extLst>
      <p:ext uri="{BB962C8B-B14F-4D97-AF65-F5344CB8AC3E}">
        <p14:creationId xmlns:p14="http://schemas.microsoft.com/office/powerpoint/2010/main" xmlns="" val="159047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07368" y="116632"/>
            <a:ext cx="10595520" cy="663696"/>
          </a:xfrm>
        </p:spPr>
        <p:txBody>
          <a:bodyPr>
            <a:noAutofit/>
          </a:bodyPr>
          <a:lstStyle/>
          <a:p>
            <a:r>
              <a:rPr lang="en-US" b="1" dirty="0">
                <a:solidFill>
                  <a:srgbClr val="264875"/>
                </a:solidFill>
                <a:latin typeface="Franklin Gothic Medium" panose="020B0603020102020204" pitchFamily="34" charset="0"/>
              </a:rPr>
              <a:t>Normal Vs C-Section</a:t>
            </a:r>
            <a:endParaRPr lang="en-GB" b="1" dirty="0">
              <a:solidFill>
                <a:srgbClr val="264875"/>
              </a:solidFill>
              <a:latin typeface="Franklin Gothic Medium" panose="020B0603020102020204" pitchFamily="34" charset="0"/>
            </a:endParaRPr>
          </a:p>
        </p:txBody>
      </p:sp>
      <p:pic>
        <p:nvPicPr>
          <p:cNvPr id="5" name="Picture 7"/>
          <p:cNvPicPr>
            <a:picLocks noChangeAspect="1"/>
          </p:cNvPicPr>
          <p:nvPr/>
        </p:nvPicPr>
        <p:blipFill>
          <a:blip r:embed="rId3" cstate="print"/>
          <a:stretch>
            <a:fillRect/>
          </a:stretch>
        </p:blipFill>
        <p:spPr>
          <a:xfrm>
            <a:off x="263352" y="1484784"/>
            <a:ext cx="11728721" cy="4104456"/>
          </a:xfrm>
          <a:prstGeom prst="rect">
            <a:avLst/>
          </a:prstGeom>
        </p:spPr>
      </p:pic>
    </p:spTree>
    <p:extLst>
      <p:ext uri="{BB962C8B-B14F-4D97-AF65-F5344CB8AC3E}">
        <p14:creationId xmlns:p14="http://schemas.microsoft.com/office/powerpoint/2010/main" xmlns="" val="1152793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07368" y="116632"/>
            <a:ext cx="10595520" cy="663696"/>
          </a:xfrm>
        </p:spPr>
        <p:txBody>
          <a:bodyPr>
            <a:noAutofit/>
          </a:bodyPr>
          <a:lstStyle/>
          <a:p>
            <a:r>
              <a:rPr lang="en-US" b="1" dirty="0">
                <a:solidFill>
                  <a:srgbClr val="264875"/>
                </a:solidFill>
                <a:latin typeface="Franklin Gothic Medium" panose="020B0603020102020204" pitchFamily="34" charset="0"/>
              </a:rPr>
              <a:t>Gap within Consultations</a:t>
            </a:r>
            <a:endParaRPr lang="en-GB" b="1" dirty="0">
              <a:solidFill>
                <a:srgbClr val="264875"/>
              </a:solidFill>
              <a:latin typeface="Franklin Gothic Medium" panose="020B0603020102020204" pitchFamily="34" charset="0"/>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87488" y="980728"/>
            <a:ext cx="9220200" cy="5276850"/>
          </a:xfrm>
          <a:prstGeom prst="rect">
            <a:avLst/>
          </a:prstGeom>
        </p:spPr>
      </p:pic>
    </p:spTree>
    <p:extLst>
      <p:ext uri="{BB962C8B-B14F-4D97-AF65-F5344CB8AC3E}">
        <p14:creationId xmlns:p14="http://schemas.microsoft.com/office/powerpoint/2010/main" xmlns="" val="2580151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07368" y="116632"/>
            <a:ext cx="10595520" cy="663696"/>
          </a:xfrm>
        </p:spPr>
        <p:txBody>
          <a:bodyPr>
            <a:noAutofit/>
          </a:bodyPr>
          <a:lstStyle/>
          <a:p>
            <a:r>
              <a:rPr lang="en-US" b="1" dirty="0">
                <a:solidFill>
                  <a:srgbClr val="264875"/>
                </a:solidFill>
                <a:latin typeface="Franklin Gothic Medium" panose="020B0603020102020204" pitchFamily="34" charset="0"/>
              </a:rPr>
              <a:t>Pharmacy without Consultations</a:t>
            </a:r>
            <a:endParaRPr lang="en-GB" b="1" dirty="0">
              <a:solidFill>
                <a:srgbClr val="264875"/>
              </a:solidFill>
              <a:latin typeface="Franklin Gothic Medium" panose="020B0603020102020204" pitchFamily="34" charset="0"/>
            </a:endParaRPr>
          </a:p>
        </p:txBody>
      </p:sp>
      <p:grpSp>
        <p:nvGrpSpPr>
          <p:cNvPr id="4" name="Group 3">
            <a:extLst>
              <a:ext uri="{FF2B5EF4-FFF2-40B4-BE49-F238E27FC236}">
                <a16:creationId xmlns:a16="http://schemas.microsoft.com/office/drawing/2014/main" xmlns="" id="{5CF291A2-ECF1-455D-AEE6-38038EEC41C2}"/>
              </a:ext>
            </a:extLst>
          </p:cNvPr>
          <p:cNvGrpSpPr/>
          <p:nvPr/>
        </p:nvGrpSpPr>
        <p:grpSpPr>
          <a:xfrm>
            <a:off x="191344" y="1772816"/>
            <a:ext cx="11773082" cy="3464816"/>
            <a:chOff x="191344" y="1772816"/>
            <a:chExt cx="11773082" cy="3464816"/>
          </a:xfrm>
        </p:grpSpPr>
        <p:pic>
          <p:nvPicPr>
            <p:cNvPr id="5" name="Picture 1"/>
            <p:cNvPicPr>
              <a:picLocks noChangeAspect="1"/>
            </p:cNvPicPr>
            <p:nvPr/>
          </p:nvPicPr>
          <p:blipFill>
            <a:blip r:embed="rId3" cstate="print"/>
            <a:stretch>
              <a:fillRect/>
            </a:stretch>
          </p:blipFill>
          <p:spPr>
            <a:xfrm>
              <a:off x="191344" y="1772816"/>
              <a:ext cx="11773082" cy="3464816"/>
            </a:xfrm>
            <a:prstGeom prst="rect">
              <a:avLst/>
            </a:prstGeom>
          </p:spPr>
        </p:pic>
        <p:sp>
          <p:nvSpPr>
            <p:cNvPr id="2" name="Rectangle 1">
              <a:extLst>
                <a:ext uri="{FF2B5EF4-FFF2-40B4-BE49-F238E27FC236}">
                  <a16:creationId xmlns:a16="http://schemas.microsoft.com/office/drawing/2014/main" xmlns="" id="{6ABF837E-F700-4A61-867D-74639C613C28}"/>
                </a:ext>
              </a:extLst>
            </p:cNvPr>
            <p:cNvSpPr/>
            <p:nvPr/>
          </p:nvSpPr>
          <p:spPr>
            <a:xfrm>
              <a:off x="1271464" y="2132856"/>
              <a:ext cx="1152128" cy="3104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xmlns="" val="1221704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07368" y="116632"/>
            <a:ext cx="10595520" cy="663696"/>
          </a:xfrm>
        </p:spPr>
        <p:txBody>
          <a:bodyPr>
            <a:noAutofit/>
          </a:bodyPr>
          <a:lstStyle/>
          <a:p>
            <a:r>
              <a:rPr lang="en-US" b="1" dirty="0">
                <a:solidFill>
                  <a:srgbClr val="264875"/>
                </a:solidFill>
                <a:latin typeface="Franklin Gothic Medium" panose="020B0603020102020204" pitchFamily="34" charset="0"/>
              </a:rPr>
              <a:t>Drugs Rank Analysis</a:t>
            </a:r>
            <a:endParaRPr lang="en-GB" b="1" dirty="0">
              <a:solidFill>
                <a:srgbClr val="264875"/>
              </a:solidFill>
              <a:latin typeface="Franklin Gothic Medium" panose="020B0603020102020204" pitchFamily="34" charset="0"/>
            </a:endParaRPr>
          </a:p>
        </p:txBody>
      </p:sp>
      <p:pic>
        <p:nvPicPr>
          <p:cNvPr id="4" name="Picture 1"/>
          <p:cNvPicPr>
            <a:picLocks noChangeAspect="1"/>
          </p:cNvPicPr>
          <p:nvPr/>
        </p:nvPicPr>
        <p:blipFill>
          <a:blip r:embed="rId3" cstate="print"/>
          <a:stretch>
            <a:fillRect/>
          </a:stretch>
        </p:blipFill>
        <p:spPr>
          <a:xfrm>
            <a:off x="183970" y="1556792"/>
            <a:ext cx="11888694" cy="3744416"/>
          </a:xfrm>
          <a:prstGeom prst="rect">
            <a:avLst/>
          </a:prstGeom>
        </p:spPr>
      </p:pic>
    </p:spTree>
    <p:extLst>
      <p:ext uri="{BB962C8B-B14F-4D97-AF65-F5344CB8AC3E}">
        <p14:creationId xmlns:p14="http://schemas.microsoft.com/office/powerpoint/2010/main" xmlns="" val="390660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0" indent="0">
              <a:buNone/>
            </a:pPr>
            <a:r>
              <a:rPr lang="en-GB" sz="2800" dirty="0"/>
              <a:t>We can show utilization by geography also and the spots would be updated based on selections. The size and colour can represent different dimensions. </a:t>
            </a:r>
          </a:p>
        </p:txBody>
      </p:sp>
      <p:sp>
        <p:nvSpPr>
          <p:cNvPr id="3" name="Title 2"/>
          <p:cNvSpPr>
            <a:spLocks noGrp="1"/>
          </p:cNvSpPr>
          <p:nvPr>
            <p:ph type="title"/>
          </p:nvPr>
        </p:nvSpPr>
        <p:spPr/>
        <p:txBody>
          <a:bodyPr>
            <a:noAutofit/>
          </a:bodyPr>
          <a:lstStyle/>
          <a:p>
            <a:r>
              <a:rPr lang="en-GB" b="1" dirty="0">
                <a:solidFill>
                  <a:srgbClr val="264875"/>
                </a:solidFill>
                <a:latin typeface="Franklin Gothic Medium" panose="020B0603020102020204" pitchFamily="34" charset="0"/>
              </a:rPr>
              <a:t>Risk Utilization Visually</a:t>
            </a:r>
          </a:p>
        </p:txBody>
      </p:sp>
      <p:pic>
        <p:nvPicPr>
          <p:cNvPr id="5" name="Picture 4">
            <a:extLst>
              <a:ext uri="{FF2B5EF4-FFF2-40B4-BE49-F238E27FC236}">
                <a16:creationId xmlns:a16="http://schemas.microsoft.com/office/drawing/2014/main" xmlns="" id="{9A7873A2-8A02-4A4D-9161-645576BAE9E9}"/>
              </a:ext>
            </a:extLst>
          </p:cNvPr>
          <p:cNvPicPr>
            <a:picLocks noChangeAspect="1"/>
          </p:cNvPicPr>
          <p:nvPr/>
        </p:nvPicPr>
        <p:blipFill>
          <a:blip r:embed="rId3" cstate="print"/>
          <a:stretch>
            <a:fillRect/>
          </a:stretch>
        </p:blipFill>
        <p:spPr>
          <a:xfrm>
            <a:off x="1524000" y="2468464"/>
            <a:ext cx="9144000" cy="3552825"/>
          </a:xfrm>
          <a:prstGeom prst="rect">
            <a:avLst/>
          </a:prstGeom>
        </p:spPr>
      </p:pic>
    </p:spTree>
    <p:extLst>
      <p:ext uri="{BB962C8B-B14F-4D97-AF65-F5344CB8AC3E}">
        <p14:creationId xmlns:p14="http://schemas.microsoft.com/office/powerpoint/2010/main" xmlns="" val="2105560688"/>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b="1" dirty="0">
                <a:solidFill>
                  <a:srgbClr val="264875"/>
                </a:solidFill>
                <a:latin typeface="Franklin Gothic Medium" panose="020B0603020102020204" pitchFamily="34" charset="0"/>
              </a:rPr>
              <a:t>Excessive Usage by Patient</a:t>
            </a:r>
          </a:p>
        </p:txBody>
      </p:sp>
      <p:pic>
        <p:nvPicPr>
          <p:cNvPr id="4" name="Picture 3"/>
          <p:cNvPicPr>
            <a:picLocks noChangeAspect="1"/>
          </p:cNvPicPr>
          <p:nvPr/>
        </p:nvPicPr>
        <p:blipFill>
          <a:blip r:embed="rId2" cstate="print"/>
          <a:stretch>
            <a:fillRect/>
          </a:stretch>
        </p:blipFill>
        <p:spPr>
          <a:xfrm>
            <a:off x="623392" y="836712"/>
            <a:ext cx="10972800" cy="5603363"/>
          </a:xfrm>
          <a:prstGeom prst="rect">
            <a:avLst/>
          </a:prstGeom>
        </p:spPr>
      </p:pic>
    </p:spTree>
    <p:extLst>
      <p:ext uri="{BB962C8B-B14F-4D97-AF65-F5344CB8AC3E}">
        <p14:creationId xmlns:p14="http://schemas.microsoft.com/office/powerpoint/2010/main" xmlns="" val="497944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57D92FB-56D1-4670-98C6-5D2CA0D17155}"/>
              </a:ext>
            </a:extLst>
          </p:cNvPr>
          <p:cNvSpPr>
            <a:spLocks noGrp="1"/>
          </p:cNvSpPr>
          <p:nvPr>
            <p:ph type="title"/>
          </p:nvPr>
        </p:nvSpPr>
        <p:spPr/>
        <p:txBody>
          <a:bodyPr>
            <a:noAutofit/>
          </a:bodyPr>
          <a:lstStyle/>
          <a:p>
            <a:r>
              <a:rPr lang="en-GB" b="1" dirty="0">
                <a:solidFill>
                  <a:srgbClr val="264875"/>
                </a:solidFill>
                <a:latin typeface="Franklin Gothic Medium" panose="020B0603020102020204" pitchFamily="34" charset="0"/>
              </a:rPr>
              <a:t>UAE Health Insurance Market</a:t>
            </a:r>
          </a:p>
        </p:txBody>
      </p:sp>
      <p:graphicFrame>
        <p:nvGraphicFramePr>
          <p:cNvPr id="6" name="Chart 5">
            <a:extLst>
              <a:ext uri="{FF2B5EF4-FFF2-40B4-BE49-F238E27FC236}">
                <a16:creationId xmlns:a16="http://schemas.microsoft.com/office/drawing/2014/main" xmlns="" id="{94FE8558-468E-4D92-A04E-E02681447E6F}"/>
              </a:ext>
            </a:extLst>
          </p:cNvPr>
          <p:cNvGraphicFramePr/>
          <p:nvPr>
            <p:extLst>
              <p:ext uri="{D42A27DB-BD31-4B8C-83A1-F6EECF244321}">
                <p14:modId xmlns:p14="http://schemas.microsoft.com/office/powerpoint/2010/main" xmlns="" val="3332548872"/>
              </p:ext>
            </p:extLst>
          </p:nvPr>
        </p:nvGraphicFramePr>
        <p:xfrm>
          <a:off x="239349" y="708320"/>
          <a:ext cx="11713302" cy="567300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xmlns="" id="{5FA6DE9C-15AD-4C2C-A155-70AAAB8E88BE}"/>
              </a:ext>
            </a:extLst>
          </p:cNvPr>
          <p:cNvSpPr txBox="1"/>
          <p:nvPr/>
        </p:nvSpPr>
        <p:spPr>
          <a:xfrm>
            <a:off x="-24680" y="6237312"/>
            <a:ext cx="2821798" cy="307777"/>
          </a:xfrm>
          <a:prstGeom prst="rect">
            <a:avLst/>
          </a:prstGeom>
          <a:noFill/>
        </p:spPr>
        <p:txBody>
          <a:bodyPr wrap="none" rtlCol="0">
            <a:spAutoFit/>
          </a:bodyPr>
          <a:lstStyle/>
          <a:p>
            <a:r>
              <a:rPr lang="en-GB" sz="1400" dirty="0"/>
              <a:t>Source: Insurance Authority Reports</a:t>
            </a:r>
          </a:p>
        </p:txBody>
      </p:sp>
    </p:spTree>
    <p:extLst>
      <p:ext uri="{BB962C8B-B14F-4D97-AF65-F5344CB8AC3E}">
        <p14:creationId xmlns:p14="http://schemas.microsoft.com/office/powerpoint/2010/main" xmlns="" val="540259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1025D7D2-8E72-4434-9E62-77679497EE9C}"/>
              </a:ext>
            </a:extLst>
          </p:cNvPr>
          <p:cNvGraphicFramePr>
            <a:graphicFrameLocks noGrp="1"/>
          </p:cNvGraphicFramePr>
          <p:nvPr>
            <p:ph sz="quarter" idx="13"/>
            <p:extLst>
              <p:ext uri="{D42A27DB-BD31-4B8C-83A1-F6EECF244321}">
                <p14:modId xmlns:p14="http://schemas.microsoft.com/office/powerpoint/2010/main" xmlns="" val="4181578682"/>
              </p:ext>
            </p:extLst>
          </p:nvPr>
        </p:nvGraphicFramePr>
        <p:xfrm>
          <a:off x="239350" y="836712"/>
          <a:ext cx="11617290" cy="3672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xmlns="" id="{0E372A66-50ED-43D6-9E34-460679A3F2AC}"/>
              </a:ext>
            </a:extLst>
          </p:cNvPr>
          <p:cNvSpPr>
            <a:spLocks noGrp="1"/>
          </p:cNvSpPr>
          <p:nvPr>
            <p:ph type="title"/>
          </p:nvPr>
        </p:nvSpPr>
        <p:spPr/>
        <p:txBody>
          <a:bodyPr>
            <a:noAutofit/>
          </a:bodyPr>
          <a:lstStyle/>
          <a:p>
            <a:r>
              <a:rPr lang="en-GB" b="1" dirty="0">
                <a:solidFill>
                  <a:srgbClr val="264875"/>
                </a:solidFill>
                <a:latin typeface="Franklin Gothic Medium" panose="020B0603020102020204" pitchFamily="34" charset="0"/>
              </a:rPr>
              <a:t>Are you data driven</a:t>
            </a:r>
          </a:p>
        </p:txBody>
      </p:sp>
      <p:sp>
        <p:nvSpPr>
          <p:cNvPr id="5" name="Content Placeholder 1">
            <a:extLst>
              <a:ext uri="{FF2B5EF4-FFF2-40B4-BE49-F238E27FC236}">
                <a16:creationId xmlns:a16="http://schemas.microsoft.com/office/drawing/2014/main" xmlns="" id="{81F79408-950B-4DE1-900E-3153B2C01A14}"/>
              </a:ext>
            </a:extLst>
          </p:cNvPr>
          <p:cNvSpPr txBox="1">
            <a:spLocks/>
          </p:cNvSpPr>
          <p:nvPr/>
        </p:nvSpPr>
        <p:spPr>
          <a:xfrm>
            <a:off x="239350" y="4706242"/>
            <a:ext cx="11617290" cy="196311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Open Sans" panose="020B0604020202020204" charset="0"/>
                <a:cs typeface="Open Sans" panose="020B060402020202020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Open Sans" panose="020B0604020202020204" charset="0"/>
                <a:cs typeface="Open Sans" panose="020B060402020202020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Open Sans" panose="020B0604020202020204" charset="0"/>
                <a:cs typeface="Open Sans" panose="020B060402020202020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Open Sans" panose="020B0604020202020204" charset="0"/>
                <a:cs typeface="Open Sans" panose="020B060402020202020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Open Sans" panose="020B0604020202020204" charset="0"/>
                <a:cs typeface="Open Sans" panose="020B060402020202020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This is one time cost that reaps ongoing benefits. No use reinventing the wheel</a:t>
            </a:r>
          </a:p>
          <a:p>
            <a:r>
              <a:rPr lang="en-GB" dirty="0"/>
              <a:t>To become a Data Driven Company it has to come from top</a:t>
            </a:r>
          </a:p>
        </p:txBody>
      </p:sp>
    </p:spTree>
    <p:extLst>
      <p:ext uri="{BB962C8B-B14F-4D97-AF65-F5344CB8AC3E}">
        <p14:creationId xmlns:p14="http://schemas.microsoft.com/office/powerpoint/2010/main" xmlns="" val="2938903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2F61F0C-44E3-4703-A95A-D6DDF0DBE00E}" type="slidenum">
              <a:rPr lang="en-GB" smtClean="0"/>
              <a:pPr/>
              <a:t>31</a:t>
            </a:fld>
            <a:endParaRPr lang="en-GB"/>
          </a:p>
        </p:txBody>
      </p:sp>
      <p:sp>
        <p:nvSpPr>
          <p:cNvPr id="4" name="Rectangle 3"/>
          <p:cNvSpPr/>
          <p:nvPr/>
        </p:nvSpPr>
        <p:spPr>
          <a:xfrm>
            <a:off x="-1464840" y="2232248"/>
            <a:ext cx="15193688" cy="4653136"/>
          </a:xfrm>
          <a:prstGeom prst="rect">
            <a:avLst/>
          </a:prstGeom>
          <a:solidFill>
            <a:srgbClr val="1F3A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36160" y="116196"/>
            <a:ext cx="3036398" cy="1224573"/>
          </a:xfrm>
          <a:prstGeom prst="rect">
            <a:avLst/>
          </a:prstGeom>
        </p:spPr>
      </p:pic>
      <p:grpSp>
        <p:nvGrpSpPr>
          <p:cNvPr id="5" name="Group 4"/>
          <p:cNvGrpSpPr/>
          <p:nvPr/>
        </p:nvGrpSpPr>
        <p:grpSpPr>
          <a:xfrm>
            <a:off x="1775520" y="3015770"/>
            <a:ext cx="3199036" cy="2469226"/>
            <a:chOff x="422931" y="3015770"/>
            <a:chExt cx="3199036" cy="2469226"/>
          </a:xfrm>
        </p:grpSpPr>
        <p:sp>
          <p:nvSpPr>
            <p:cNvPr id="10" name="TextBox 9"/>
            <p:cNvSpPr txBox="1"/>
            <p:nvPr/>
          </p:nvSpPr>
          <p:spPr>
            <a:xfrm>
              <a:off x="1097221" y="3015770"/>
              <a:ext cx="1228602" cy="369332"/>
            </a:xfrm>
            <a:prstGeom prst="rect">
              <a:avLst/>
            </a:prstGeom>
            <a:solidFill>
              <a:srgbClr val="DBA01B"/>
            </a:solidFill>
          </p:spPr>
          <p:txBody>
            <a:bodyPr wrap="square" rtlCol="0">
              <a:spAutoFit/>
            </a:bodyPr>
            <a:lstStyle/>
            <a:p>
              <a:pPr algn="ctr"/>
              <a:r>
                <a:rPr lang="en-US" dirty="0">
                  <a:solidFill>
                    <a:schemeClr val="bg1"/>
                  </a:solidFill>
                  <a:latin typeface="Trajan Pro" pitchFamily="18" charset="0"/>
                </a:rPr>
                <a:t>DUBAI</a:t>
              </a:r>
              <a:endParaRPr lang="en-IN" dirty="0">
                <a:solidFill>
                  <a:schemeClr val="bg1"/>
                </a:solidFill>
                <a:latin typeface="Trajan Pro" pitchFamily="18" charset="0"/>
              </a:endParaRPr>
            </a:p>
          </p:txBody>
        </p:sp>
        <p:sp>
          <p:nvSpPr>
            <p:cNvPr id="11" name="Freeform 16"/>
            <p:cNvSpPr>
              <a:spLocks noEditPoints="1"/>
            </p:cNvSpPr>
            <p:nvPr/>
          </p:nvSpPr>
          <p:spPr bwMode="auto">
            <a:xfrm>
              <a:off x="479376" y="3682663"/>
              <a:ext cx="149376" cy="270479"/>
            </a:xfrm>
            <a:custGeom>
              <a:avLst/>
              <a:gdLst>
                <a:gd name="T0" fmla="*/ 161 w 317"/>
                <a:gd name="T1" fmla="*/ 0 h 574"/>
                <a:gd name="T2" fmla="*/ 158 w 317"/>
                <a:gd name="T3" fmla="*/ 0 h 574"/>
                <a:gd name="T4" fmla="*/ 156 w 317"/>
                <a:gd name="T5" fmla="*/ 0 h 574"/>
                <a:gd name="T6" fmla="*/ 124 w 317"/>
                <a:gd name="T7" fmla="*/ 4 h 574"/>
                <a:gd name="T8" fmla="*/ 95 w 317"/>
                <a:gd name="T9" fmla="*/ 13 h 574"/>
                <a:gd name="T10" fmla="*/ 68 w 317"/>
                <a:gd name="T11" fmla="*/ 27 h 574"/>
                <a:gd name="T12" fmla="*/ 45 w 317"/>
                <a:gd name="T13" fmla="*/ 47 h 574"/>
                <a:gd name="T14" fmla="*/ 26 w 317"/>
                <a:gd name="T15" fmla="*/ 70 h 574"/>
                <a:gd name="T16" fmla="*/ 11 w 317"/>
                <a:gd name="T17" fmla="*/ 96 h 574"/>
                <a:gd name="T18" fmla="*/ 2 w 317"/>
                <a:gd name="T19" fmla="*/ 126 h 574"/>
                <a:gd name="T20" fmla="*/ 0 w 317"/>
                <a:gd name="T21" fmla="*/ 157 h 574"/>
                <a:gd name="T22" fmla="*/ 0 w 317"/>
                <a:gd name="T23" fmla="*/ 165 h 574"/>
                <a:gd name="T24" fmla="*/ 7 w 317"/>
                <a:gd name="T25" fmla="*/ 199 h 574"/>
                <a:gd name="T26" fmla="*/ 25 w 317"/>
                <a:gd name="T27" fmla="*/ 258 h 574"/>
                <a:gd name="T28" fmla="*/ 50 w 317"/>
                <a:gd name="T29" fmla="*/ 327 h 574"/>
                <a:gd name="T30" fmla="*/ 108 w 317"/>
                <a:gd name="T31" fmla="*/ 464 h 574"/>
                <a:gd name="T32" fmla="*/ 158 w 317"/>
                <a:gd name="T33" fmla="*/ 574 h 574"/>
                <a:gd name="T34" fmla="*/ 183 w 317"/>
                <a:gd name="T35" fmla="*/ 521 h 574"/>
                <a:gd name="T36" fmla="*/ 238 w 317"/>
                <a:gd name="T37" fmla="*/ 397 h 574"/>
                <a:gd name="T38" fmla="*/ 281 w 317"/>
                <a:gd name="T39" fmla="*/ 292 h 574"/>
                <a:gd name="T40" fmla="*/ 303 w 317"/>
                <a:gd name="T41" fmla="*/ 227 h 574"/>
                <a:gd name="T42" fmla="*/ 316 w 317"/>
                <a:gd name="T43" fmla="*/ 175 h 574"/>
                <a:gd name="T44" fmla="*/ 317 w 317"/>
                <a:gd name="T45" fmla="*/ 157 h 574"/>
                <a:gd name="T46" fmla="*/ 317 w 317"/>
                <a:gd name="T47" fmla="*/ 141 h 574"/>
                <a:gd name="T48" fmla="*/ 310 w 317"/>
                <a:gd name="T49" fmla="*/ 111 h 574"/>
                <a:gd name="T50" fmla="*/ 299 w 317"/>
                <a:gd name="T51" fmla="*/ 83 h 574"/>
                <a:gd name="T52" fmla="*/ 282 w 317"/>
                <a:gd name="T53" fmla="*/ 58 h 574"/>
                <a:gd name="T54" fmla="*/ 261 w 317"/>
                <a:gd name="T55" fmla="*/ 37 h 574"/>
                <a:gd name="T56" fmla="*/ 236 w 317"/>
                <a:gd name="T57" fmla="*/ 20 h 574"/>
                <a:gd name="T58" fmla="*/ 208 w 317"/>
                <a:gd name="T59" fmla="*/ 7 h 574"/>
                <a:gd name="T60" fmla="*/ 177 w 317"/>
                <a:gd name="T61" fmla="*/ 2 h 574"/>
                <a:gd name="T62" fmla="*/ 161 w 317"/>
                <a:gd name="T63" fmla="*/ 0 h 574"/>
                <a:gd name="T64" fmla="*/ 158 w 317"/>
                <a:gd name="T65" fmla="*/ 215 h 574"/>
                <a:gd name="T66" fmla="*/ 143 w 317"/>
                <a:gd name="T67" fmla="*/ 213 h 574"/>
                <a:gd name="T68" fmla="*/ 130 w 317"/>
                <a:gd name="T69" fmla="*/ 209 h 574"/>
                <a:gd name="T70" fmla="*/ 107 w 317"/>
                <a:gd name="T71" fmla="*/ 193 h 574"/>
                <a:gd name="T72" fmla="*/ 93 w 317"/>
                <a:gd name="T73" fmla="*/ 171 h 574"/>
                <a:gd name="T74" fmla="*/ 88 w 317"/>
                <a:gd name="T75" fmla="*/ 157 h 574"/>
                <a:gd name="T76" fmla="*/ 87 w 317"/>
                <a:gd name="T77" fmla="*/ 143 h 574"/>
                <a:gd name="T78" fmla="*/ 87 w 317"/>
                <a:gd name="T79" fmla="*/ 136 h 574"/>
                <a:gd name="T80" fmla="*/ 90 w 317"/>
                <a:gd name="T81" fmla="*/ 121 h 574"/>
                <a:gd name="T82" fmla="*/ 99 w 317"/>
                <a:gd name="T83" fmla="*/ 103 h 574"/>
                <a:gd name="T84" fmla="*/ 119 w 317"/>
                <a:gd name="T85" fmla="*/ 84 h 574"/>
                <a:gd name="T86" fmla="*/ 137 w 317"/>
                <a:gd name="T87" fmla="*/ 75 h 574"/>
                <a:gd name="T88" fmla="*/ 151 w 317"/>
                <a:gd name="T89" fmla="*/ 71 h 574"/>
                <a:gd name="T90" fmla="*/ 158 w 317"/>
                <a:gd name="T91" fmla="*/ 71 h 574"/>
                <a:gd name="T92" fmla="*/ 173 w 317"/>
                <a:gd name="T93" fmla="*/ 73 h 574"/>
                <a:gd name="T94" fmla="*/ 186 w 317"/>
                <a:gd name="T95" fmla="*/ 77 h 574"/>
                <a:gd name="T96" fmla="*/ 209 w 317"/>
                <a:gd name="T97" fmla="*/ 93 h 574"/>
                <a:gd name="T98" fmla="*/ 224 w 317"/>
                <a:gd name="T99" fmla="*/ 116 h 574"/>
                <a:gd name="T100" fmla="*/ 228 w 317"/>
                <a:gd name="T101" fmla="*/ 129 h 574"/>
                <a:gd name="T102" fmla="*/ 229 w 317"/>
                <a:gd name="T103" fmla="*/ 143 h 574"/>
                <a:gd name="T104" fmla="*/ 229 w 317"/>
                <a:gd name="T105" fmla="*/ 150 h 574"/>
                <a:gd name="T106" fmla="*/ 227 w 317"/>
                <a:gd name="T107" fmla="*/ 164 h 574"/>
                <a:gd name="T108" fmla="*/ 218 w 317"/>
                <a:gd name="T109" fmla="*/ 183 h 574"/>
                <a:gd name="T110" fmla="*/ 199 w 317"/>
                <a:gd name="T111" fmla="*/ 202 h 574"/>
                <a:gd name="T112" fmla="*/ 179 w 317"/>
                <a:gd name="T113" fmla="*/ 211 h 574"/>
                <a:gd name="T114" fmla="*/ 166 w 317"/>
                <a:gd name="T115" fmla="*/ 214 h 574"/>
                <a:gd name="T116" fmla="*/ 158 w 317"/>
                <a:gd name="T117" fmla="*/ 21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7" h="574">
                  <a:moveTo>
                    <a:pt x="161" y="0"/>
                  </a:moveTo>
                  <a:lnTo>
                    <a:pt x="161" y="0"/>
                  </a:lnTo>
                  <a:lnTo>
                    <a:pt x="158" y="0"/>
                  </a:lnTo>
                  <a:lnTo>
                    <a:pt x="158" y="0"/>
                  </a:lnTo>
                  <a:lnTo>
                    <a:pt x="156" y="0"/>
                  </a:lnTo>
                  <a:lnTo>
                    <a:pt x="156" y="0"/>
                  </a:lnTo>
                  <a:lnTo>
                    <a:pt x="140" y="2"/>
                  </a:lnTo>
                  <a:lnTo>
                    <a:pt x="124" y="4"/>
                  </a:lnTo>
                  <a:lnTo>
                    <a:pt x="110" y="7"/>
                  </a:lnTo>
                  <a:lnTo>
                    <a:pt x="95" y="13"/>
                  </a:lnTo>
                  <a:lnTo>
                    <a:pt x="81" y="20"/>
                  </a:lnTo>
                  <a:lnTo>
                    <a:pt x="68" y="27"/>
                  </a:lnTo>
                  <a:lnTo>
                    <a:pt x="56" y="37"/>
                  </a:lnTo>
                  <a:lnTo>
                    <a:pt x="45" y="47"/>
                  </a:lnTo>
                  <a:lnTo>
                    <a:pt x="35" y="58"/>
                  </a:lnTo>
                  <a:lnTo>
                    <a:pt x="26" y="70"/>
                  </a:lnTo>
                  <a:lnTo>
                    <a:pt x="18" y="83"/>
                  </a:lnTo>
                  <a:lnTo>
                    <a:pt x="11" y="96"/>
                  </a:lnTo>
                  <a:lnTo>
                    <a:pt x="7" y="111"/>
                  </a:lnTo>
                  <a:lnTo>
                    <a:pt x="2" y="126"/>
                  </a:lnTo>
                  <a:lnTo>
                    <a:pt x="0" y="141"/>
                  </a:lnTo>
                  <a:lnTo>
                    <a:pt x="0" y="157"/>
                  </a:lnTo>
                  <a:lnTo>
                    <a:pt x="0" y="157"/>
                  </a:lnTo>
                  <a:lnTo>
                    <a:pt x="0" y="165"/>
                  </a:lnTo>
                  <a:lnTo>
                    <a:pt x="1" y="175"/>
                  </a:lnTo>
                  <a:lnTo>
                    <a:pt x="7" y="199"/>
                  </a:lnTo>
                  <a:lnTo>
                    <a:pt x="15" y="227"/>
                  </a:lnTo>
                  <a:lnTo>
                    <a:pt x="25" y="258"/>
                  </a:lnTo>
                  <a:lnTo>
                    <a:pt x="36" y="292"/>
                  </a:lnTo>
                  <a:lnTo>
                    <a:pt x="50" y="327"/>
                  </a:lnTo>
                  <a:lnTo>
                    <a:pt x="79" y="398"/>
                  </a:lnTo>
                  <a:lnTo>
                    <a:pt x="108" y="464"/>
                  </a:lnTo>
                  <a:lnTo>
                    <a:pt x="133" y="521"/>
                  </a:lnTo>
                  <a:lnTo>
                    <a:pt x="158" y="574"/>
                  </a:lnTo>
                  <a:lnTo>
                    <a:pt x="158" y="574"/>
                  </a:lnTo>
                  <a:lnTo>
                    <a:pt x="183" y="521"/>
                  </a:lnTo>
                  <a:lnTo>
                    <a:pt x="209" y="464"/>
                  </a:lnTo>
                  <a:lnTo>
                    <a:pt x="238" y="397"/>
                  </a:lnTo>
                  <a:lnTo>
                    <a:pt x="268" y="325"/>
                  </a:lnTo>
                  <a:lnTo>
                    <a:pt x="281" y="292"/>
                  </a:lnTo>
                  <a:lnTo>
                    <a:pt x="292" y="258"/>
                  </a:lnTo>
                  <a:lnTo>
                    <a:pt x="303" y="227"/>
                  </a:lnTo>
                  <a:lnTo>
                    <a:pt x="310" y="199"/>
                  </a:lnTo>
                  <a:lnTo>
                    <a:pt x="316" y="175"/>
                  </a:lnTo>
                  <a:lnTo>
                    <a:pt x="317" y="165"/>
                  </a:lnTo>
                  <a:lnTo>
                    <a:pt x="317" y="157"/>
                  </a:lnTo>
                  <a:lnTo>
                    <a:pt x="317" y="157"/>
                  </a:lnTo>
                  <a:lnTo>
                    <a:pt x="317" y="141"/>
                  </a:lnTo>
                  <a:lnTo>
                    <a:pt x="314" y="126"/>
                  </a:lnTo>
                  <a:lnTo>
                    <a:pt x="310" y="111"/>
                  </a:lnTo>
                  <a:lnTo>
                    <a:pt x="305" y="96"/>
                  </a:lnTo>
                  <a:lnTo>
                    <a:pt x="299" y="83"/>
                  </a:lnTo>
                  <a:lnTo>
                    <a:pt x="291" y="70"/>
                  </a:lnTo>
                  <a:lnTo>
                    <a:pt x="282" y="58"/>
                  </a:lnTo>
                  <a:lnTo>
                    <a:pt x="272" y="47"/>
                  </a:lnTo>
                  <a:lnTo>
                    <a:pt x="261" y="37"/>
                  </a:lnTo>
                  <a:lnTo>
                    <a:pt x="248" y="27"/>
                  </a:lnTo>
                  <a:lnTo>
                    <a:pt x="236" y="20"/>
                  </a:lnTo>
                  <a:lnTo>
                    <a:pt x="222" y="13"/>
                  </a:lnTo>
                  <a:lnTo>
                    <a:pt x="208" y="7"/>
                  </a:lnTo>
                  <a:lnTo>
                    <a:pt x="193" y="4"/>
                  </a:lnTo>
                  <a:lnTo>
                    <a:pt x="177" y="2"/>
                  </a:lnTo>
                  <a:lnTo>
                    <a:pt x="161" y="0"/>
                  </a:lnTo>
                  <a:lnTo>
                    <a:pt x="161" y="0"/>
                  </a:lnTo>
                  <a:close/>
                  <a:moveTo>
                    <a:pt x="158" y="215"/>
                  </a:moveTo>
                  <a:lnTo>
                    <a:pt x="158" y="215"/>
                  </a:lnTo>
                  <a:lnTo>
                    <a:pt x="151" y="214"/>
                  </a:lnTo>
                  <a:lnTo>
                    <a:pt x="143" y="213"/>
                  </a:lnTo>
                  <a:lnTo>
                    <a:pt x="137" y="211"/>
                  </a:lnTo>
                  <a:lnTo>
                    <a:pt x="130" y="209"/>
                  </a:lnTo>
                  <a:lnTo>
                    <a:pt x="119" y="202"/>
                  </a:lnTo>
                  <a:lnTo>
                    <a:pt x="107" y="193"/>
                  </a:lnTo>
                  <a:lnTo>
                    <a:pt x="99" y="183"/>
                  </a:lnTo>
                  <a:lnTo>
                    <a:pt x="93" y="171"/>
                  </a:lnTo>
                  <a:lnTo>
                    <a:pt x="90" y="164"/>
                  </a:lnTo>
                  <a:lnTo>
                    <a:pt x="88" y="157"/>
                  </a:lnTo>
                  <a:lnTo>
                    <a:pt x="87" y="150"/>
                  </a:lnTo>
                  <a:lnTo>
                    <a:pt x="87" y="143"/>
                  </a:lnTo>
                  <a:lnTo>
                    <a:pt x="87" y="143"/>
                  </a:lnTo>
                  <a:lnTo>
                    <a:pt x="87" y="136"/>
                  </a:lnTo>
                  <a:lnTo>
                    <a:pt x="88" y="129"/>
                  </a:lnTo>
                  <a:lnTo>
                    <a:pt x="90" y="121"/>
                  </a:lnTo>
                  <a:lnTo>
                    <a:pt x="93" y="116"/>
                  </a:lnTo>
                  <a:lnTo>
                    <a:pt x="99" y="103"/>
                  </a:lnTo>
                  <a:lnTo>
                    <a:pt x="107" y="93"/>
                  </a:lnTo>
                  <a:lnTo>
                    <a:pt x="119" y="84"/>
                  </a:lnTo>
                  <a:lnTo>
                    <a:pt x="130" y="77"/>
                  </a:lnTo>
                  <a:lnTo>
                    <a:pt x="137" y="75"/>
                  </a:lnTo>
                  <a:lnTo>
                    <a:pt x="143" y="73"/>
                  </a:lnTo>
                  <a:lnTo>
                    <a:pt x="151" y="71"/>
                  </a:lnTo>
                  <a:lnTo>
                    <a:pt x="158" y="71"/>
                  </a:lnTo>
                  <a:lnTo>
                    <a:pt x="158" y="71"/>
                  </a:lnTo>
                  <a:lnTo>
                    <a:pt x="166" y="71"/>
                  </a:lnTo>
                  <a:lnTo>
                    <a:pt x="173" y="73"/>
                  </a:lnTo>
                  <a:lnTo>
                    <a:pt x="179" y="75"/>
                  </a:lnTo>
                  <a:lnTo>
                    <a:pt x="186" y="77"/>
                  </a:lnTo>
                  <a:lnTo>
                    <a:pt x="199" y="84"/>
                  </a:lnTo>
                  <a:lnTo>
                    <a:pt x="209" y="93"/>
                  </a:lnTo>
                  <a:lnTo>
                    <a:pt x="218" y="103"/>
                  </a:lnTo>
                  <a:lnTo>
                    <a:pt x="224" y="116"/>
                  </a:lnTo>
                  <a:lnTo>
                    <a:pt x="227" y="121"/>
                  </a:lnTo>
                  <a:lnTo>
                    <a:pt x="228" y="129"/>
                  </a:lnTo>
                  <a:lnTo>
                    <a:pt x="229" y="136"/>
                  </a:lnTo>
                  <a:lnTo>
                    <a:pt x="229" y="143"/>
                  </a:lnTo>
                  <a:lnTo>
                    <a:pt x="229" y="143"/>
                  </a:lnTo>
                  <a:lnTo>
                    <a:pt x="229" y="150"/>
                  </a:lnTo>
                  <a:lnTo>
                    <a:pt x="228" y="157"/>
                  </a:lnTo>
                  <a:lnTo>
                    <a:pt x="227" y="164"/>
                  </a:lnTo>
                  <a:lnTo>
                    <a:pt x="224" y="171"/>
                  </a:lnTo>
                  <a:lnTo>
                    <a:pt x="218" y="183"/>
                  </a:lnTo>
                  <a:lnTo>
                    <a:pt x="209" y="193"/>
                  </a:lnTo>
                  <a:lnTo>
                    <a:pt x="199" y="202"/>
                  </a:lnTo>
                  <a:lnTo>
                    <a:pt x="186" y="209"/>
                  </a:lnTo>
                  <a:lnTo>
                    <a:pt x="179" y="211"/>
                  </a:lnTo>
                  <a:lnTo>
                    <a:pt x="173" y="213"/>
                  </a:lnTo>
                  <a:lnTo>
                    <a:pt x="166" y="214"/>
                  </a:lnTo>
                  <a:lnTo>
                    <a:pt x="158" y="215"/>
                  </a:lnTo>
                  <a:lnTo>
                    <a:pt x="158" y="215"/>
                  </a:lnTo>
                  <a:close/>
                </a:path>
              </a:pathLst>
            </a:custGeom>
            <a:solidFill>
              <a:srgbClr val="DBA01B"/>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767409" y="3669114"/>
              <a:ext cx="2854558" cy="1815882"/>
            </a:xfrm>
            <a:prstGeom prst="rect">
              <a:avLst/>
            </a:prstGeom>
          </p:spPr>
          <p:txBody>
            <a:bodyPr wrap="square">
              <a:spAutoFit/>
            </a:bodyPr>
            <a:lstStyle/>
            <a:p>
              <a:r>
                <a:rPr lang="en-IN" sz="1400" dirty="0">
                  <a:solidFill>
                    <a:schemeClr val="bg1"/>
                  </a:solidFill>
                  <a:latin typeface="Segoe UI Light" pitchFamily="34" charset="0"/>
                </a:rPr>
                <a:t>2107 SIT Towers, </a:t>
              </a:r>
            </a:p>
            <a:p>
              <a:r>
                <a:rPr lang="en-IN" sz="1400" dirty="0">
                  <a:solidFill>
                    <a:schemeClr val="bg1"/>
                  </a:solidFill>
                  <a:latin typeface="Segoe UI Light" pitchFamily="34" charset="0"/>
                </a:rPr>
                <a:t>PO Box 341486,</a:t>
              </a:r>
            </a:p>
            <a:p>
              <a:r>
                <a:rPr lang="en-IN" sz="1400" dirty="0">
                  <a:solidFill>
                    <a:schemeClr val="bg1"/>
                  </a:solidFill>
                  <a:latin typeface="Segoe UI Light" pitchFamily="34" charset="0"/>
                </a:rPr>
                <a:t>Dubai Silicon Oasis, </a:t>
              </a:r>
            </a:p>
            <a:p>
              <a:r>
                <a:rPr lang="en-IN" sz="1400" dirty="0">
                  <a:solidFill>
                    <a:schemeClr val="bg1"/>
                  </a:solidFill>
                  <a:latin typeface="Segoe UI Light" pitchFamily="34" charset="0"/>
                </a:rPr>
                <a:t>Dubai, </a:t>
              </a:r>
              <a:r>
                <a:rPr lang="en-IN" sz="1400" dirty="0" err="1">
                  <a:solidFill>
                    <a:schemeClr val="bg1"/>
                  </a:solidFill>
                  <a:latin typeface="Segoe UI Light" pitchFamily="34" charset="0"/>
                </a:rPr>
                <a:t>UAE</a:t>
              </a:r>
              <a:endParaRPr lang="en-IN" sz="1400" dirty="0">
                <a:solidFill>
                  <a:schemeClr val="bg1"/>
                </a:solidFill>
                <a:latin typeface="Segoe UI Light" pitchFamily="34" charset="0"/>
              </a:endParaRPr>
            </a:p>
            <a:p>
              <a:endParaRPr lang="en-IN" sz="1400" dirty="0">
                <a:solidFill>
                  <a:schemeClr val="bg1"/>
                </a:solidFill>
                <a:latin typeface="Segoe UI Light" pitchFamily="34" charset="0"/>
              </a:endParaRPr>
            </a:p>
            <a:p>
              <a:r>
                <a:rPr lang="en-IN" sz="1400" dirty="0">
                  <a:solidFill>
                    <a:schemeClr val="bg1"/>
                  </a:solidFill>
                  <a:latin typeface="Segoe UI Light" pitchFamily="34" charset="0"/>
                </a:rPr>
                <a:t>Phone: +971-4-3207-250</a:t>
              </a:r>
            </a:p>
            <a:p>
              <a:r>
                <a:rPr lang="en-IN" sz="1400" dirty="0">
                  <a:solidFill>
                    <a:schemeClr val="bg1"/>
                  </a:solidFill>
                  <a:latin typeface="Segoe UI Light" pitchFamily="34" charset="0"/>
                </a:rPr>
                <a:t>Fax: +971-4-3207-260</a:t>
              </a:r>
            </a:p>
            <a:p>
              <a:endParaRPr lang="en-IN" sz="1400" dirty="0">
                <a:solidFill>
                  <a:schemeClr val="bg1"/>
                </a:solidFill>
                <a:latin typeface="Segoe UI Light" pitchFamily="34" charset="0"/>
              </a:endParaRPr>
            </a:p>
          </p:txBody>
        </p:sp>
        <p:cxnSp>
          <p:nvCxnSpPr>
            <p:cNvPr id="15" name="Straight Connector 14"/>
            <p:cNvCxnSpPr>
              <a:stCxn id="10" idx="1"/>
            </p:cNvCxnSpPr>
            <p:nvPr/>
          </p:nvCxnSpPr>
          <p:spPr>
            <a:xfrm flipH="1">
              <a:off x="422931" y="3200436"/>
              <a:ext cx="674290" cy="1"/>
            </a:xfrm>
            <a:prstGeom prst="line">
              <a:avLst/>
            </a:prstGeom>
            <a:ln>
              <a:solidFill>
                <a:srgbClr val="DBA01B"/>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3"/>
            </p:cNvCxnSpPr>
            <p:nvPr/>
          </p:nvCxnSpPr>
          <p:spPr>
            <a:xfrm>
              <a:off x="2325823" y="3200436"/>
              <a:ext cx="893588" cy="1"/>
            </a:xfrm>
            <a:prstGeom prst="line">
              <a:avLst/>
            </a:prstGeom>
            <a:ln>
              <a:solidFill>
                <a:srgbClr val="DBA01B"/>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4703966" y="3027949"/>
            <a:ext cx="3214598" cy="2038339"/>
            <a:chOff x="422931" y="3015770"/>
            <a:chExt cx="3214598" cy="2038339"/>
          </a:xfrm>
        </p:grpSpPr>
        <p:sp>
          <p:nvSpPr>
            <p:cNvPr id="18" name="TextBox 17"/>
            <p:cNvSpPr txBox="1"/>
            <p:nvPr/>
          </p:nvSpPr>
          <p:spPr>
            <a:xfrm>
              <a:off x="1097221" y="3015770"/>
              <a:ext cx="1516634" cy="369332"/>
            </a:xfrm>
            <a:prstGeom prst="rect">
              <a:avLst/>
            </a:prstGeom>
            <a:solidFill>
              <a:srgbClr val="DBA01B"/>
            </a:solidFill>
          </p:spPr>
          <p:txBody>
            <a:bodyPr wrap="square" rtlCol="0">
              <a:spAutoFit/>
            </a:bodyPr>
            <a:lstStyle/>
            <a:p>
              <a:pPr algn="ctr"/>
              <a:r>
                <a:rPr lang="en-US" dirty="0">
                  <a:solidFill>
                    <a:schemeClr val="bg1"/>
                  </a:solidFill>
                  <a:latin typeface="Trajan Pro" pitchFamily="18" charset="0"/>
                </a:rPr>
                <a:t>KSA</a:t>
              </a:r>
              <a:endParaRPr lang="en-IN" dirty="0">
                <a:solidFill>
                  <a:schemeClr val="bg1"/>
                </a:solidFill>
                <a:latin typeface="Trajan Pro" pitchFamily="18" charset="0"/>
              </a:endParaRPr>
            </a:p>
          </p:txBody>
        </p:sp>
        <p:sp>
          <p:nvSpPr>
            <p:cNvPr id="19" name="Freeform 16"/>
            <p:cNvSpPr>
              <a:spLocks noEditPoints="1"/>
            </p:cNvSpPr>
            <p:nvPr/>
          </p:nvSpPr>
          <p:spPr bwMode="auto">
            <a:xfrm>
              <a:off x="479376" y="3682663"/>
              <a:ext cx="149376" cy="270479"/>
            </a:xfrm>
            <a:custGeom>
              <a:avLst/>
              <a:gdLst>
                <a:gd name="T0" fmla="*/ 161 w 317"/>
                <a:gd name="T1" fmla="*/ 0 h 574"/>
                <a:gd name="T2" fmla="*/ 158 w 317"/>
                <a:gd name="T3" fmla="*/ 0 h 574"/>
                <a:gd name="T4" fmla="*/ 156 w 317"/>
                <a:gd name="T5" fmla="*/ 0 h 574"/>
                <a:gd name="T6" fmla="*/ 124 w 317"/>
                <a:gd name="T7" fmla="*/ 4 h 574"/>
                <a:gd name="T8" fmla="*/ 95 w 317"/>
                <a:gd name="T9" fmla="*/ 13 h 574"/>
                <a:gd name="T10" fmla="*/ 68 w 317"/>
                <a:gd name="T11" fmla="*/ 27 h 574"/>
                <a:gd name="T12" fmla="*/ 45 w 317"/>
                <a:gd name="T13" fmla="*/ 47 h 574"/>
                <a:gd name="T14" fmla="*/ 26 w 317"/>
                <a:gd name="T15" fmla="*/ 70 h 574"/>
                <a:gd name="T16" fmla="*/ 11 w 317"/>
                <a:gd name="T17" fmla="*/ 96 h 574"/>
                <a:gd name="T18" fmla="*/ 2 w 317"/>
                <a:gd name="T19" fmla="*/ 126 h 574"/>
                <a:gd name="T20" fmla="*/ 0 w 317"/>
                <a:gd name="T21" fmla="*/ 157 h 574"/>
                <a:gd name="T22" fmla="*/ 0 w 317"/>
                <a:gd name="T23" fmla="*/ 165 h 574"/>
                <a:gd name="T24" fmla="*/ 7 w 317"/>
                <a:gd name="T25" fmla="*/ 199 h 574"/>
                <a:gd name="T26" fmla="*/ 25 w 317"/>
                <a:gd name="T27" fmla="*/ 258 h 574"/>
                <a:gd name="T28" fmla="*/ 50 w 317"/>
                <a:gd name="T29" fmla="*/ 327 h 574"/>
                <a:gd name="T30" fmla="*/ 108 w 317"/>
                <a:gd name="T31" fmla="*/ 464 h 574"/>
                <a:gd name="T32" fmla="*/ 158 w 317"/>
                <a:gd name="T33" fmla="*/ 574 h 574"/>
                <a:gd name="T34" fmla="*/ 183 w 317"/>
                <a:gd name="T35" fmla="*/ 521 h 574"/>
                <a:gd name="T36" fmla="*/ 238 w 317"/>
                <a:gd name="T37" fmla="*/ 397 h 574"/>
                <a:gd name="T38" fmla="*/ 281 w 317"/>
                <a:gd name="T39" fmla="*/ 292 h 574"/>
                <a:gd name="T40" fmla="*/ 303 w 317"/>
                <a:gd name="T41" fmla="*/ 227 h 574"/>
                <a:gd name="T42" fmla="*/ 316 w 317"/>
                <a:gd name="T43" fmla="*/ 175 h 574"/>
                <a:gd name="T44" fmla="*/ 317 w 317"/>
                <a:gd name="T45" fmla="*/ 157 h 574"/>
                <a:gd name="T46" fmla="*/ 317 w 317"/>
                <a:gd name="T47" fmla="*/ 141 h 574"/>
                <a:gd name="T48" fmla="*/ 310 w 317"/>
                <a:gd name="T49" fmla="*/ 111 h 574"/>
                <a:gd name="T50" fmla="*/ 299 w 317"/>
                <a:gd name="T51" fmla="*/ 83 h 574"/>
                <a:gd name="T52" fmla="*/ 282 w 317"/>
                <a:gd name="T53" fmla="*/ 58 h 574"/>
                <a:gd name="T54" fmla="*/ 261 w 317"/>
                <a:gd name="T55" fmla="*/ 37 h 574"/>
                <a:gd name="T56" fmla="*/ 236 w 317"/>
                <a:gd name="T57" fmla="*/ 20 h 574"/>
                <a:gd name="T58" fmla="*/ 208 w 317"/>
                <a:gd name="T59" fmla="*/ 7 h 574"/>
                <a:gd name="T60" fmla="*/ 177 w 317"/>
                <a:gd name="T61" fmla="*/ 2 h 574"/>
                <a:gd name="T62" fmla="*/ 161 w 317"/>
                <a:gd name="T63" fmla="*/ 0 h 574"/>
                <a:gd name="T64" fmla="*/ 158 w 317"/>
                <a:gd name="T65" fmla="*/ 215 h 574"/>
                <a:gd name="T66" fmla="*/ 143 w 317"/>
                <a:gd name="T67" fmla="*/ 213 h 574"/>
                <a:gd name="T68" fmla="*/ 130 w 317"/>
                <a:gd name="T69" fmla="*/ 209 h 574"/>
                <a:gd name="T70" fmla="*/ 107 w 317"/>
                <a:gd name="T71" fmla="*/ 193 h 574"/>
                <a:gd name="T72" fmla="*/ 93 w 317"/>
                <a:gd name="T73" fmla="*/ 171 h 574"/>
                <a:gd name="T74" fmla="*/ 88 w 317"/>
                <a:gd name="T75" fmla="*/ 157 h 574"/>
                <a:gd name="T76" fmla="*/ 87 w 317"/>
                <a:gd name="T77" fmla="*/ 143 h 574"/>
                <a:gd name="T78" fmla="*/ 87 w 317"/>
                <a:gd name="T79" fmla="*/ 136 h 574"/>
                <a:gd name="T80" fmla="*/ 90 w 317"/>
                <a:gd name="T81" fmla="*/ 121 h 574"/>
                <a:gd name="T82" fmla="*/ 99 w 317"/>
                <a:gd name="T83" fmla="*/ 103 h 574"/>
                <a:gd name="T84" fmla="*/ 119 w 317"/>
                <a:gd name="T85" fmla="*/ 84 h 574"/>
                <a:gd name="T86" fmla="*/ 137 w 317"/>
                <a:gd name="T87" fmla="*/ 75 h 574"/>
                <a:gd name="T88" fmla="*/ 151 w 317"/>
                <a:gd name="T89" fmla="*/ 71 h 574"/>
                <a:gd name="T90" fmla="*/ 158 w 317"/>
                <a:gd name="T91" fmla="*/ 71 h 574"/>
                <a:gd name="T92" fmla="*/ 173 w 317"/>
                <a:gd name="T93" fmla="*/ 73 h 574"/>
                <a:gd name="T94" fmla="*/ 186 w 317"/>
                <a:gd name="T95" fmla="*/ 77 h 574"/>
                <a:gd name="T96" fmla="*/ 209 w 317"/>
                <a:gd name="T97" fmla="*/ 93 h 574"/>
                <a:gd name="T98" fmla="*/ 224 w 317"/>
                <a:gd name="T99" fmla="*/ 116 h 574"/>
                <a:gd name="T100" fmla="*/ 228 w 317"/>
                <a:gd name="T101" fmla="*/ 129 h 574"/>
                <a:gd name="T102" fmla="*/ 229 w 317"/>
                <a:gd name="T103" fmla="*/ 143 h 574"/>
                <a:gd name="T104" fmla="*/ 229 w 317"/>
                <a:gd name="T105" fmla="*/ 150 h 574"/>
                <a:gd name="T106" fmla="*/ 227 w 317"/>
                <a:gd name="T107" fmla="*/ 164 h 574"/>
                <a:gd name="T108" fmla="*/ 218 w 317"/>
                <a:gd name="T109" fmla="*/ 183 h 574"/>
                <a:gd name="T110" fmla="*/ 199 w 317"/>
                <a:gd name="T111" fmla="*/ 202 h 574"/>
                <a:gd name="T112" fmla="*/ 179 w 317"/>
                <a:gd name="T113" fmla="*/ 211 h 574"/>
                <a:gd name="T114" fmla="*/ 166 w 317"/>
                <a:gd name="T115" fmla="*/ 214 h 574"/>
                <a:gd name="T116" fmla="*/ 158 w 317"/>
                <a:gd name="T117" fmla="*/ 21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7" h="574">
                  <a:moveTo>
                    <a:pt x="161" y="0"/>
                  </a:moveTo>
                  <a:lnTo>
                    <a:pt x="161" y="0"/>
                  </a:lnTo>
                  <a:lnTo>
                    <a:pt x="158" y="0"/>
                  </a:lnTo>
                  <a:lnTo>
                    <a:pt x="158" y="0"/>
                  </a:lnTo>
                  <a:lnTo>
                    <a:pt x="156" y="0"/>
                  </a:lnTo>
                  <a:lnTo>
                    <a:pt x="156" y="0"/>
                  </a:lnTo>
                  <a:lnTo>
                    <a:pt x="140" y="2"/>
                  </a:lnTo>
                  <a:lnTo>
                    <a:pt x="124" y="4"/>
                  </a:lnTo>
                  <a:lnTo>
                    <a:pt x="110" y="7"/>
                  </a:lnTo>
                  <a:lnTo>
                    <a:pt x="95" y="13"/>
                  </a:lnTo>
                  <a:lnTo>
                    <a:pt x="81" y="20"/>
                  </a:lnTo>
                  <a:lnTo>
                    <a:pt x="68" y="27"/>
                  </a:lnTo>
                  <a:lnTo>
                    <a:pt x="56" y="37"/>
                  </a:lnTo>
                  <a:lnTo>
                    <a:pt x="45" y="47"/>
                  </a:lnTo>
                  <a:lnTo>
                    <a:pt x="35" y="58"/>
                  </a:lnTo>
                  <a:lnTo>
                    <a:pt x="26" y="70"/>
                  </a:lnTo>
                  <a:lnTo>
                    <a:pt x="18" y="83"/>
                  </a:lnTo>
                  <a:lnTo>
                    <a:pt x="11" y="96"/>
                  </a:lnTo>
                  <a:lnTo>
                    <a:pt x="7" y="111"/>
                  </a:lnTo>
                  <a:lnTo>
                    <a:pt x="2" y="126"/>
                  </a:lnTo>
                  <a:lnTo>
                    <a:pt x="0" y="141"/>
                  </a:lnTo>
                  <a:lnTo>
                    <a:pt x="0" y="157"/>
                  </a:lnTo>
                  <a:lnTo>
                    <a:pt x="0" y="157"/>
                  </a:lnTo>
                  <a:lnTo>
                    <a:pt x="0" y="165"/>
                  </a:lnTo>
                  <a:lnTo>
                    <a:pt x="1" y="175"/>
                  </a:lnTo>
                  <a:lnTo>
                    <a:pt x="7" y="199"/>
                  </a:lnTo>
                  <a:lnTo>
                    <a:pt x="15" y="227"/>
                  </a:lnTo>
                  <a:lnTo>
                    <a:pt x="25" y="258"/>
                  </a:lnTo>
                  <a:lnTo>
                    <a:pt x="36" y="292"/>
                  </a:lnTo>
                  <a:lnTo>
                    <a:pt x="50" y="327"/>
                  </a:lnTo>
                  <a:lnTo>
                    <a:pt x="79" y="398"/>
                  </a:lnTo>
                  <a:lnTo>
                    <a:pt x="108" y="464"/>
                  </a:lnTo>
                  <a:lnTo>
                    <a:pt x="133" y="521"/>
                  </a:lnTo>
                  <a:lnTo>
                    <a:pt x="158" y="574"/>
                  </a:lnTo>
                  <a:lnTo>
                    <a:pt x="158" y="574"/>
                  </a:lnTo>
                  <a:lnTo>
                    <a:pt x="183" y="521"/>
                  </a:lnTo>
                  <a:lnTo>
                    <a:pt x="209" y="464"/>
                  </a:lnTo>
                  <a:lnTo>
                    <a:pt x="238" y="397"/>
                  </a:lnTo>
                  <a:lnTo>
                    <a:pt x="268" y="325"/>
                  </a:lnTo>
                  <a:lnTo>
                    <a:pt x="281" y="292"/>
                  </a:lnTo>
                  <a:lnTo>
                    <a:pt x="292" y="258"/>
                  </a:lnTo>
                  <a:lnTo>
                    <a:pt x="303" y="227"/>
                  </a:lnTo>
                  <a:lnTo>
                    <a:pt x="310" y="199"/>
                  </a:lnTo>
                  <a:lnTo>
                    <a:pt x="316" y="175"/>
                  </a:lnTo>
                  <a:lnTo>
                    <a:pt x="317" y="165"/>
                  </a:lnTo>
                  <a:lnTo>
                    <a:pt x="317" y="157"/>
                  </a:lnTo>
                  <a:lnTo>
                    <a:pt x="317" y="157"/>
                  </a:lnTo>
                  <a:lnTo>
                    <a:pt x="317" y="141"/>
                  </a:lnTo>
                  <a:lnTo>
                    <a:pt x="314" y="126"/>
                  </a:lnTo>
                  <a:lnTo>
                    <a:pt x="310" y="111"/>
                  </a:lnTo>
                  <a:lnTo>
                    <a:pt x="305" y="96"/>
                  </a:lnTo>
                  <a:lnTo>
                    <a:pt x="299" y="83"/>
                  </a:lnTo>
                  <a:lnTo>
                    <a:pt x="291" y="70"/>
                  </a:lnTo>
                  <a:lnTo>
                    <a:pt x="282" y="58"/>
                  </a:lnTo>
                  <a:lnTo>
                    <a:pt x="272" y="47"/>
                  </a:lnTo>
                  <a:lnTo>
                    <a:pt x="261" y="37"/>
                  </a:lnTo>
                  <a:lnTo>
                    <a:pt x="248" y="27"/>
                  </a:lnTo>
                  <a:lnTo>
                    <a:pt x="236" y="20"/>
                  </a:lnTo>
                  <a:lnTo>
                    <a:pt x="222" y="13"/>
                  </a:lnTo>
                  <a:lnTo>
                    <a:pt x="208" y="7"/>
                  </a:lnTo>
                  <a:lnTo>
                    <a:pt x="193" y="4"/>
                  </a:lnTo>
                  <a:lnTo>
                    <a:pt x="177" y="2"/>
                  </a:lnTo>
                  <a:lnTo>
                    <a:pt x="161" y="0"/>
                  </a:lnTo>
                  <a:lnTo>
                    <a:pt x="161" y="0"/>
                  </a:lnTo>
                  <a:close/>
                  <a:moveTo>
                    <a:pt x="158" y="215"/>
                  </a:moveTo>
                  <a:lnTo>
                    <a:pt x="158" y="215"/>
                  </a:lnTo>
                  <a:lnTo>
                    <a:pt x="151" y="214"/>
                  </a:lnTo>
                  <a:lnTo>
                    <a:pt x="143" y="213"/>
                  </a:lnTo>
                  <a:lnTo>
                    <a:pt x="137" y="211"/>
                  </a:lnTo>
                  <a:lnTo>
                    <a:pt x="130" y="209"/>
                  </a:lnTo>
                  <a:lnTo>
                    <a:pt x="119" y="202"/>
                  </a:lnTo>
                  <a:lnTo>
                    <a:pt x="107" y="193"/>
                  </a:lnTo>
                  <a:lnTo>
                    <a:pt x="99" y="183"/>
                  </a:lnTo>
                  <a:lnTo>
                    <a:pt x="93" y="171"/>
                  </a:lnTo>
                  <a:lnTo>
                    <a:pt x="90" y="164"/>
                  </a:lnTo>
                  <a:lnTo>
                    <a:pt x="88" y="157"/>
                  </a:lnTo>
                  <a:lnTo>
                    <a:pt x="87" y="150"/>
                  </a:lnTo>
                  <a:lnTo>
                    <a:pt x="87" y="143"/>
                  </a:lnTo>
                  <a:lnTo>
                    <a:pt x="87" y="143"/>
                  </a:lnTo>
                  <a:lnTo>
                    <a:pt x="87" y="136"/>
                  </a:lnTo>
                  <a:lnTo>
                    <a:pt x="88" y="129"/>
                  </a:lnTo>
                  <a:lnTo>
                    <a:pt x="90" y="121"/>
                  </a:lnTo>
                  <a:lnTo>
                    <a:pt x="93" y="116"/>
                  </a:lnTo>
                  <a:lnTo>
                    <a:pt x="99" y="103"/>
                  </a:lnTo>
                  <a:lnTo>
                    <a:pt x="107" y="93"/>
                  </a:lnTo>
                  <a:lnTo>
                    <a:pt x="119" y="84"/>
                  </a:lnTo>
                  <a:lnTo>
                    <a:pt x="130" y="77"/>
                  </a:lnTo>
                  <a:lnTo>
                    <a:pt x="137" y="75"/>
                  </a:lnTo>
                  <a:lnTo>
                    <a:pt x="143" y="73"/>
                  </a:lnTo>
                  <a:lnTo>
                    <a:pt x="151" y="71"/>
                  </a:lnTo>
                  <a:lnTo>
                    <a:pt x="158" y="71"/>
                  </a:lnTo>
                  <a:lnTo>
                    <a:pt x="158" y="71"/>
                  </a:lnTo>
                  <a:lnTo>
                    <a:pt x="166" y="71"/>
                  </a:lnTo>
                  <a:lnTo>
                    <a:pt x="173" y="73"/>
                  </a:lnTo>
                  <a:lnTo>
                    <a:pt x="179" y="75"/>
                  </a:lnTo>
                  <a:lnTo>
                    <a:pt x="186" y="77"/>
                  </a:lnTo>
                  <a:lnTo>
                    <a:pt x="199" y="84"/>
                  </a:lnTo>
                  <a:lnTo>
                    <a:pt x="209" y="93"/>
                  </a:lnTo>
                  <a:lnTo>
                    <a:pt x="218" y="103"/>
                  </a:lnTo>
                  <a:lnTo>
                    <a:pt x="224" y="116"/>
                  </a:lnTo>
                  <a:lnTo>
                    <a:pt x="227" y="121"/>
                  </a:lnTo>
                  <a:lnTo>
                    <a:pt x="228" y="129"/>
                  </a:lnTo>
                  <a:lnTo>
                    <a:pt x="229" y="136"/>
                  </a:lnTo>
                  <a:lnTo>
                    <a:pt x="229" y="143"/>
                  </a:lnTo>
                  <a:lnTo>
                    <a:pt x="229" y="143"/>
                  </a:lnTo>
                  <a:lnTo>
                    <a:pt x="229" y="150"/>
                  </a:lnTo>
                  <a:lnTo>
                    <a:pt x="228" y="157"/>
                  </a:lnTo>
                  <a:lnTo>
                    <a:pt x="227" y="164"/>
                  </a:lnTo>
                  <a:lnTo>
                    <a:pt x="224" y="171"/>
                  </a:lnTo>
                  <a:lnTo>
                    <a:pt x="218" y="183"/>
                  </a:lnTo>
                  <a:lnTo>
                    <a:pt x="209" y="193"/>
                  </a:lnTo>
                  <a:lnTo>
                    <a:pt x="199" y="202"/>
                  </a:lnTo>
                  <a:lnTo>
                    <a:pt x="186" y="209"/>
                  </a:lnTo>
                  <a:lnTo>
                    <a:pt x="179" y="211"/>
                  </a:lnTo>
                  <a:lnTo>
                    <a:pt x="173" y="213"/>
                  </a:lnTo>
                  <a:lnTo>
                    <a:pt x="166" y="214"/>
                  </a:lnTo>
                  <a:lnTo>
                    <a:pt x="158" y="215"/>
                  </a:lnTo>
                  <a:lnTo>
                    <a:pt x="158" y="215"/>
                  </a:lnTo>
                  <a:close/>
                </a:path>
              </a:pathLst>
            </a:custGeom>
            <a:solidFill>
              <a:srgbClr val="DBA01B"/>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p:nvPr/>
          </p:nvSpPr>
          <p:spPr>
            <a:xfrm>
              <a:off x="782971" y="3669114"/>
              <a:ext cx="2854558" cy="1384995"/>
            </a:xfrm>
            <a:prstGeom prst="rect">
              <a:avLst/>
            </a:prstGeom>
          </p:spPr>
          <p:txBody>
            <a:bodyPr wrap="square">
              <a:spAutoFit/>
            </a:bodyPr>
            <a:lstStyle/>
            <a:p>
              <a:r>
                <a:rPr lang="en-GB" sz="1400" dirty="0">
                  <a:solidFill>
                    <a:schemeClr val="bg1"/>
                  </a:solidFill>
                  <a:latin typeface="Segoe UI Light" pitchFamily="34" charset="0"/>
                </a:rPr>
                <a:t>United Co. For Actuarial Services</a:t>
              </a:r>
              <a:endParaRPr lang="en-US" sz="1400" dirty="0">
                <a:solidFill>
                  <a:schemeClr val="bg1"/>
                </a:solidFill>
                <a:latin typeface="Segoe UI Light" pitchFamily="34" charset="0"/>
              </a:endParaRPr>
            </a:p>
            <a:p>
              <a:r>
                <a:rPr lang="en-GB" sz="1400" dirty="0">
                  <a:solidFill>
                    <a:schemeClr val="bg1"/>
                  </a:solidFill>
                  <a:latin typeface="Segoe UI Light" pitchFamily="34" charset="0"/>
                </a:rPr>
                <a:t>Riyadh, </a:t>
              </a:r>
            </a:p>
            <a:p>
              <a:r>
                <a:rPr lang="en-GB" sz="1400" dirty="0">
                  <a:solidFill>
                    <a:schemeClr val="bg1"/>
                  </a:solidFill>
                  <a:latin typeface="Segoe UI Light" pitchFamily="34" charset="0"/>
                </a:rPr>
                <a:t>KSA</a:t>
              </a:r>
            </a:p>
            <a:p>
              <a:endParaRPr lang="en-IN" sz="1400" dirty="0">
                <a:solidFill>
                  <a:schemeClr val="bg1"/>
                </a:solidFill>
                <a:latin typeface="Segoe UI Light" pitchFamily="34" charset="0"/>
              </a:endParaRPr>
            </a:p>
            <a:p>
              <a:r>
                <a:rPr lang="en-IN" sz="1400" dirty="0">
                  <a:solidFill>
                    <a:schemeClr val="bg1"/>
                  </a:solidFill>
                  <a:latin typeface="Segoe UI Light" pitchFamily="34" charset="0"/>
                </a:rPr>
                <a:t>Phone: +966 50 5413065</a:t>
              </a:r>
            </a:p>
            <a:p>
              <a:endParaRPr lang="en-IN" sz="1400" dirty="0">
                <a:solidFill>
                  <a:schemeClr val="bg1"/>
                </a:solidFill>
                <a:latin typeface="Segoe UI Light" pitchFamily="34" charset="0"/>
              </a:endParaRPr>
            </a:p>
          </p:txBody>
        </p:sp>
        <p:cxnSp>
          <p:nvCxnSpPr>
            <p:cNvPr id="23" name="Straight Connector 22"/>
            <p:cNvCxnSpPr>
              <a:stCxn id="18" idx="1"/>
            </p:cNvCxnSpPr>
            <p:nvPr/>
          </p:nvCxnSpPr>
          <p:spPr>
            <a:xfrm flipH="1">
              <a:off x="422931" y="3200436"/>
              <a:ext cx="674290" cy="2"/>
            </a:xfrm>
            <a:prstGeom prst="line">
              <a:avLst/>
            </a:prstGeom>
            <a:ln>
              <a:solidFill>
                <a:srgbClr val="DBA01B"/>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8" idx="3"/>
            </p:cNvCxnSpPr>
            <p:nvPr/>
          </p:nvCxnSpPr>
          <p:spPr>
            <a:xfrm>
              <a:off x="2613855" y="3200436"/>
              <a:ext cx="605556" cy="2"/>
            </a:xfrm>
            <a:prstGeom prst="line">
              <a:avLst/>
            </a:prstGeom>
            <a:ln>
              <a:solidFill>
                <a:srgbClr val="DBA01B"/>
              </a:solidFill>
            </a:ln>
          </p:spPr>
          <p:style>
            <a:lnRef idx="1">
              <a:schemeClr val="accent1"/>
            </a:lnRef>
            <a:fillRef idx="0">
              <a:schemeClr val="accent1"/>
            </a:fillRef>
            <a:effectRef idx="0">
              <a:schemeClr val="accent1"/>
            </a:effectRef>
            <a:fontRef idx="minor">
              <a:schemeClr val="tx1"/>
            </a:fontRef>
          </p:style>
        </p:cxnSp>
      </p:grpSp>
      <p:pic>
        <p:nvPicPr>
          <p:cNvPr id="1026" name="Picture 2" descr="Image result for CONTACT U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78706" y="55146"/>
            <a:ext cx="3913238" cy="209446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5" name="Group 24"/>
          <p:cNvGrpSpPr/>
          <p:nvPr/>
        </p:nvGrpSpPr>
        <p:grpSpPr>
          <a:xfrm>
            <a:off x="7649492" y="3029036"/>
            <a:ext cx="3199036" cy="2253782"/>
            <a:chOff x="422931" y="3015770"/>
            <a:chExt cx="3199036" cy="2253782"/>
          </a:xfrm>
        </p:grpSpPr>
        <p:sp>
          <p:nvSpPr>
            <p:cNvPr id="26" name="TextBox 25"/>
            <p:cNvSpPr txBox="1"/>
            <p:nvPr/>
          </p:nvSpPr>
          <p:spPr>
            <a:xfrm>
              <a:off x="1097221" y="3015770"/>
              <a:ext cx="1516634" cy="369332"/>
            </a:xfrm>
            <a:prstGeom prst="rect">
              <a:avLst/>
            </a:prstGeom>
            <a:solidFill>
              <a:srgbClr val="DBA01B"/>
            </a:solidFill>
          </p:spPr>
          <p:txBody>
            <a:bodyPr wrap="square" rtlCol="0">
              <a:spAutoFit/>
            </a:bodyPr>
            <a:lstStyle/>
            <a:p>
              <a:pPr algn="ctr"/>
              <a:r>
                <a:rPr lang="en-US" dirty="0">
                  <a:solidFill>
                    <a:schemeClr val="bg1"/>
                  </a:solidFill>
                  <a:latin typeface="Trajan Pro" pitchFamily="18" charset="0"/>
                </a:rPr>
                <a:t>PAKISTAN</a:t>
              </a:r>
              <a:endParaRPr lang="en-IN" dirty="0">
                <a:solidFill>
                  <a:schemeClr val="bg1"/>
                </a:solidFill>
                <a:latin typeface="Trajan Pro" pitchFamily="18" charset="0"/>
              </a:endParaRPr>
            </a:p>
          </p:txBody>
        </p:sp>
        <p:sp>
          <p:nvSpPr>
            <p:cNvPr id="27" name="Freeform 16"/>
            <p:cNvSpPr>
              <a:spLocks noEditPoints="1"/>
            </p:cNvSpPr>
            <p:nvPr/>
          </p:nvSpPr>
          <p:spPr bwMode="auto">
            <a:xfrm>
              <a:off x="479376" y="3682663"/>
              <a:ext cx="149376" cy="270479"/>
            </a:xfrm>
            <a:custGeom>
              <a:avLst/>
              <a:gdLst>
                <a:gd name="T0" fmla="*/ 161 w 317"/>
                <a:gd name="T1" fmla="*/ 0 h 574"/>
                <a:gd name="T2" fmla="*/ 158 w 317"/>
                <a:gd name="T3" fmla="*/ 0 h 574"/>
                <a:gd name="T4" fmla="*/ 156 w 317"/>
                <a:gd name="T5" fmla="*/ 0 h 574"/>
                <a:gd name="T6" fmla="*/ 124 w 317"/>
                <a:gd name="T7" fmla="*/ 4 h 574"/>
                <a:gd name="T8" fmla="*/ 95 w 317"/>
                <a:gd name="T9" fmla="*/ 13 h 574"/>
                <a:gd name="T10" fmla="*/ 68 w 317"/>
                <a:gd name="T11" fmla="*/ 27 h 574"/>
                <a:gd name="T12" fmla="*/ 45 w 317"/>
                <a:gd name="T13" fmla="*/ 47 h 574"/>
                <a:gd name="T14" fmla="*/ 26 w 317"/>
                <a:gd name="T15" fmla="*/ 70 h 574"/>
                <a:gd name="T16" fmla="*/ 11 w 317"/>
                <a:gd name="T17" fmla="*/ 96 h 574"/>
                <a:gd name="T18" fmla="*/ 2 w 317"/>
                <a:gd name="T19" fmla="*/ 126 h 574"/>
                <a:gd name="T20" fmla="*/ 0 w 317"/>
                <a:gd name="T21" fmla="*/ 157 h 574"/>
                <a:gd name="T22" fmla="*/ 0 w 317"/>
                <a:gd name="T23" fmla="*/ 165 h 574"/>
                <a:gd name="T24" fmla="*/ 7 w 317"/>
                <a:gd name="T25" fmla="*/ 199 h 574"/>
                <a:gd name="T26" fmla="*/ 25 w 317"/>
                <a:gd name="T27" fmla="*/ 258 h 574"/>
                <a:gd name="T28" fmla="*/ 50 w 317"/>
                <a:gd name="T29" fmla="*/ 327 h 574"/>
                <a:gd name="T30" fmla="*/ 108 w 317"/>
                <a:gd name="T31" fmla="*/ 464 h 574"/>
                <a:gd name="T32" fmla="*/ 158 w 317"/>
                <a:gd name="T33" fmla="*/ 574 h 574"/>
                <a:gd name="T34" fmla="*/ 183 w 317"/>
                <a:gd name="T35" fmla="*/ 521 h 574"/>
                <a:gd name="T36" fmla="*/ 238 w 317"/>
                <a:gd name="T37" fmla="*/ 397 h 574"/>
                <a:gd name="T38" fmla="*/ 281 w 317"/>
                <a:gd name="T39" fmla="*/ 292 h 574"/>
                <a:gd name="T40" fmla="*/ 303 w 317"/>
                <a:gd name="T41" fmla="*/ 227 h 574"/>
                <a:gd name="T42" fmla="*/ 316 w 317"/>
                <a:gd name="T43" fmla="*/ 175 h 574"/>
                <a:gd name="T44" fmla="*/ 317 w 317"/>
                <a:gd name="T45" fmla="*/ 157 h 574"/>
                <a:gd name="T46" fmla="*/ 317 w 317"/>
                <a:gd name="T47" fmla="*/ 141 h 574"/>
                <a:gd name="T48" fmla="*/ 310 w 317"/>
                <a:gd name="T49" fmla="*/ 111 h 574"/>
                <a:gd name="T50" fmla="*/ 299 w 317"/>
                <a:gd name="T51" fmla="*/ 83 h 574"/>
                <a:gd name="T52" fmla="*/ 282 w 317"/>
                <a:gd name="T53" fmla="*/ 58 h 574"/>
                <a:gd name="T54" fmla="*/ 261 w 317"/>
                <a:gd name="T55" fmla="*/ 37 h 574"/>
                <a:gd name="T56" fmla="*/ 236 w 317"/>
                <a:gd name="T57" fmla="*/ 20 h 574"/>
                <a:gd name="T58" fmla="*/ 208 w 317"/>
                <a:gd name="T59" fmla="*/ 7 h 574"/>
                <a:gd name="T60" fmla="*/ 177 w 317"/>
                <a:gd name="T61" fmla="*/ 2 h 574"/>
                <a:gd name="T62" fmla="*/ 161 w 317"/>
                <a:gd name="T63" fmla="*/ 0 h 574"/>
                <a:gd name="T64" fmla="*/ 158 w 317"/>
                <a:gd name="T65" fmla="*/ 215 h 574"/>
                <a:gd name="T66" fmla="*/ 143 w 317"/>
                <a:gd name="T67" fmla="*/ 213 h 574"/>
                <a:gd name="T68" fmla="*/ 130 w 317"/>
                <a:gd name="T69" fmla="*/ 209 h 574"/>
                <a:gd name="T70" fmla="*/ 107 w 317"/>
                <a:gd name="T71" fmla="*/ 193 h 574"/>
                <a:gd name="T72" fmla="*/ 93 w 317"/>
                <a:gd name="T73" fmla="*/ 171 h 574"/>
                <a:gd name="T74" fmla="*/ 88 w 317"/>
                <a:gd name="T75" fmla="*/ 157 h 574"/>
                <a:gd name="T76" fmla="*/ 87 w 317"/>
                <a:gd name="T77" fmla="*/ 143 h 574"/>
                <a:gd name="T78" fmla="*/ 87 w 317"/>
                <a:gd name="T79" fmla="*/ 136 h 574"/>
                <a:gd name="T80" fmla="*/ 90 w 317"/>
                <a:gd name="T81" fmla="*/ 121 h 574"/>
                <a:gd name="T82" fmla="*/ 99 w 317"/>
                <a:gd name="T83" fmla="*/ 103 h 574"/>
                <a:gd name="T84" fmla="*/ 119 w 317"/>
                <a:gd name="T85" fmla="*/ 84 h 574"/>
                <a:gd name="T86" fmla="*/ 137 w 317"/>
                <a:gd name="T87" fmla="*/ 75 h 574"/>
                <a:gd name="T88" fmla="*/ 151 w 317"/>
                <a:gd name="T89" fmla="*/ 71 h 574"/>
                <a:gd name="T90" fmla="*/ 158 w 317"/>
                <a:gd name="T91" fmla="*/ 71 h 574"/>
                <a:gd name="T92" fmla="*/ 173 w 317"/>
                <a:gd name="T93" fmla="*/ 73 h 574"/>
                <a:gd name="T94" fmla="*/ 186 w 317"/>
                <a:gd name="T95" fmla="*/ 77 h 574"/>
                <a:gd name="T96" fmla="*/ 209 w 317"/>
                <a:gd name="T97" fmla="*/ 93 h 574"/>
                <a:gd name="T98" fmla="*/ 224 w 317"/>
                <a:gd name="T99" fmla="*/ 116 h 574"/>
                <a:gd name="T100" fmla="*/ 228 w 317"/>
                <a:gd name="T101" fmla="*/ 129 h 574"/>
                <a:gd name="T102" fmla="*/ 229 w 317"/>
                <a:gd name="T103" fmla="*/ 143 h 574"/>
                <a:gd name="T104" fmla="*/ 229 w 317"/>
                <a:gd name="T105" fmla="*/ 150 h 574"/>
                <a:gd name="T106" fmla="*/ 227 w 317"/>
                <a:gd name="T107" fmla="*/ 164 h 574"/>
                <a:gd name="T108" fmla="*/ 218 w 317"/>
                <a:gd name="T109" fmla="*/ 183 h 574"/>
                <a:gd name="T110" fmla="*/ 199 w 317"/>
                <a:gd name="T111" fmla="*/ 202 h 574"/>
                <a:gd name="T112" fmla="*/ 179 w 317"/>
                <a:gd name="T113" fmla="*/ 211 h 574"/>
                <a:gd name="T114" fmla="*/ 166 w 317"/>
                <a:gd name="T115" fmla="*/ 214 h 574"/>
                <a:gd name="T116" fmla="*/ 158 w 317"/>
                <a:gd name="T117" fmla="*/ 21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7" h="574">
                  <a:moveTo>
                    <a:pt x="161" y="0"/>
                  </a:moveTo>
                  <a:lnTo>
                    <a:pt x="161" y="0"/>
                  </a:lnTo>
                  <a:lnTo>
                    <a:pt x="158" y="0"/>
                  </a:lnTo>
                  <a:lnTo>
                    <a:pt x="158" y="0"/>
                  </a:lnTo>
                  <a:lnTo>
                    <a:pt x="156" y="0"/>
                  </a:lnTo>
                  <a:lnTo>
                    <a:pt x="156" y="0"/>
                  </a:lnTo>
                  <a:lnTo>
                    <a:pt x="140" y="2"/>
                  </a:lnTo>
                  <a:lnTo>
                    <a:pt x="124" y="4"/>
                  </a:lnTo>
                  <a:lnTo>
                    <a:pt x="110" y="7"/>
                  </a:lnTo>
                  <a:lnTo>
                    <a:pt x="95" y="13"/>
                  </a:lnTo>
                  <a:lnTo>
                    <a:pt x="81" y="20"/>
                  </a:lnTo>
                  <a:lnTo>
                    <a:pt x="68" y="27"/>
                  </a:lnTo>
                  <a:lnTo>
                    <a:pt x="56" y="37"/>
                  </a:lnTo>
                  <a:lnTo>
                    <a:pt x="45" y="47"/>
                  </a:lnTo>
                  <a:lnTo>
                    <a:pt x="35" y="58"/>
                  </a:lnTo>
                  <a:lnTo>
                    <a:pt x="26" y="70"/>
                  </a:lnTo>
                  <a:lnTo>
                    <a:pt x="18" y="83"/>
                  </a:lnTo>
                  <a:lnTo>
                    <a:pt x="11" y="96"/>
                  </a:lnTo>
                  <a:lnTo>
                    <a:pt x="7" y="111"/>
                  </a:lnTo>
                  <a:lnTo>
                    <a:pt x="2" y="126"/>
                  </a:lnTo>
                  <a:lnTo>
                    <a:pt x="0" y="141"/>
                  </a:lnTo>
                  <a:lnTo>
                    <a:pt x="0" y="157"/>
                  </a:lnTo>
                  <a:lnTo>
                    <a:pt x="0" y="157"/>
                  </a:lnTo>
                  <a:lnTo>
                    <a:pt x="0" y="165"/>
                  </a:lnTo>
                  <a:lnTo>
                    <a:pt x="1" y="175"/>
                  </a:lnTo>
                  <a:lnTo>
                    <a:pt x="7" y="199"/>
                  </a:lnTo>
                  <a:lnTo>
                    <a:pt x="15" y="227"/>
                  </a:lnTo>
                  <a:lnTo>
                    <a:pt x="25" y="258"/>
                  </a:lnTo>
                  <a:lnTo>
                    <a:pt x="36" y="292"/>
                  </a:lnTo>
                  <a:lnTo>
                    <a:pt x="50" y="327"/>
                  </a:lnTo>
                  <a:lnTo>
                    <a:pt x="79" y="398"/>
                  </a:lnTo>
                  <a:lnTo>
                    <a:pt x="108" y="464"/>
                  </a:lnTo>
                  <a:lnTo>
                    <a:pt x="133" y="521"/>
                  </a:lnTo>
                  <a:lnTo>
                    <a:pt x="158" y="574"/>
                  </a:lnTo>
                  <a:lnTo>
                    <a:pt x="158" y="574"/>
                  </a:lnTo>
                  <a:lnTo>
                    <a:pt x="183" y="521"/>
                  </a:lnTo>
                  <a:lnTo>
                    <a:pt x="209" y="464"/>
                  </a:lnTo>
                  <a:lnTo>
                    <a:pt x="238" y="397"/>
                  </a:lnTo>
                  <a:lnTo>
                    <a:pt x="268" y="325"/>
                  </a:lnTo>
                  <a:lnTo>
                    <a:pt x="281" y="292"/>
                  </a:lnTo>
                  <a:lnTo>
                    <a:pt x="292" y="258"/>
                  </a:lnTo>
                  <a:lnTo>
                    <a:pt x="303" y="227"/>
                  </a:lnTo>
                  <a:lnTo>
                    <a:pt x="310" y="199"/>
                  </a:lnTo>
                  <a:lnTo>
                    <a:pt x="316" y="175"/>
                  </a:lnTo>
                  <a:lnTo>
                    <a:pt x="317" y="165"/>
                  </a:lnTo>
                  <a:lnTo>
                    <a:pt x="317" y="157"/>
                  </a:lnTo>
                  <a:lnTo>
                    <a:pt x="317" y="157"/>
                  </a:lnTo>
                  <a:lnTo>
                    <a:pt x="317" y="141"/>
                  </a:lnTo>
                  <a:lnTo>
                    <a:pt x="314" y="126"/>
                  </a:lnTo>
                  <a:lnTo>
                    <a:pt x="310" y="111"/>
                  </a:lnTo>
                  <a:lnTo>
                    <a:pt x="305" y="96"/>
                  </a:lnTo>
                  <a:lnTo>
                    <a:pt x="299" y="83"/>
                  </a:lnTo>
                  <a:lnTo>
                    <a:pt x="291" y="70"/>
                  </a:lnTo>
                  <a:lnTo>
                    <a:pt x="282" y="58"/>
                  </a:lnTo>
                  <a:lnTo>
                    <a:pt x="272" y="47"/>
                  </a:lnTo>
                  <a:lnTo>
                    <a:pt x="261" y="37"/>
                  </a:lnTo>
                  <a:lnTo>
                    <a:pt x="248" y="27"/>
                  </a:lnTo>
                  <a:lnTo>
                    <a:pt x="236" y="20"/>
                  </a:lnTo>
                  <a:lnTo>
                    <a:pt x="222" y="13"/>
                  </a:lnTo>
                  <a:lnTo>
                    <a:pt x="208" y="7"/>
                  </a:lnTo>
                  <a:lnTo>
                    <a:pt x="193" y="4"/>
                  </a:lnTo>
                  <a:lnTo>
                    <a:pt x="177" y="2"/>
                  </a:lnTo>
                  <a:lnTo>
                    <a:pt x="161" y="0"/>
                  </a:lnTo>
                  <a:lnTo>
                    <a:pt x="161" y="0"/>
                  </a:lnTo>
                  <a:close/>
                  <a:moveTo>
                    <a:pt x="158" y="215"/>
                  </a:moveTo>
                  <a:lnTo>
                    <a:pt x="158" y="215"/>
                  </a:lnTo>
                  <a:lnTo>
                    <a:pt x="151" y="214"/>
                  </a:lnTo>
                  <a:lnTo>
                    <a:pt x="143" y="213"/>
                  </a:lnTo>
                  <a:lnTo>
                    <a:pt x="137" y="211"/>
                  </a:lnTo>
                  <a:lnTo>
                    <a:pt x="130" y="209"/>
                  </a:lnTo>
                  <a:lnTo>
                    <a:pt x="119" y="202"/>
                  </a:lnTo>
                  <a:lnTo>
                    <a:pt x="107" y="193"/>
                  </a:lnTo>
                  <a:lnTo>
                    <a:pt x="99" y="183"/>
                  </a:lnTo>
                  <a:lnTo>
                    <a:pt x="93" y="171"/>
                  </a:lnTo>
                  <a:lnTo>
                    <a:pt x="90" y="164"/>
                  </a:lnTo>
                  <a:lnTo>
                    <a:pt x="88" y="157"/>
                  </a:lnTo>
                  <a:lnTo>
                    <a:pt x="87" y="150"/>
                  </a:lnTo>
                  <a:lnTo>
                    <a:pt x="87" y="143"/>
                  </a:lnTo>
                  <a:lnTo>
                    <a:pt x="87" y="143"/>
                  </a:lnTo>
                  <a:lnTo>
                    <a:pt x="87" y="136"/>
                  </a:lnTo>
                  <a:lnTo>
                    <a:pt x="88" y="129"/>
                  </a:lnTo>
                  <a:lnTo>
                    <a:pt x="90" y="121"/>
                  </a:lnTo>
                  <a:lnTo>
                    <a:pt x="93" y="116"/>
                  </a:lnTo>
                  <a:lnTo>
                    <a:pt x="99" y="103"/>
                  </a:lnTo>
                  <a:lnTo>
                    <a:pt x="107" y="93"/>
                  </a:lnTo>
                  <a:lnTo>
                    <a:pt x="119" y="84"/>
                  </a:lnTo>
                  <a:lnTo>
                    <a:pt x="130" y="77"/>
                  </a:lnTo>
                  <a:lnTo>
                    <a:pt x="137" y="75"/>
                  </a:lnTo>
                  <a:lnTo>
                    <a:pt x="143" y="73"/>
                  </a:lnTo>
                  <a:lnTo>
                    <a:pt x="151" y="71"/>
                  </a:lnTo>
                  <a:lnTo>
                    <a:pt x="158" y="71"/>
                  </a:lnTo>
                  <a:lnTo>
                    <a:pt x="158" y="71"/>
                  </a:lnTo>
                  <a:lnTo>
                    <a:pt x="166" y="71"/>
                  </a:lnTo>
                  <a:lnTo>
                    <a:pt x="173" y="73"/>
                  </a:lnTo>
                  <a:lnTo>
                    <a:pt x="179" y="75"/>
                  </a:lnTo>
                  <a:lnTo>
                    <a:pt x="186" y="77"/>
                  </a:lnTo>
                  <a:lnTo>
                    <a:pt x="199" y="84"/>
                  </a:lnTo>
                  <a:lnTo>
                    <a:pt x="209" y="93"/>
                  </a:lnTo>
                  <a:lnTo>
                    <a:pt x="218" y="103"/>
                  </a:lnTo>
                  <a:lnTo>
                    <a:pt x="224" y="116"/>
                  </a:lnTo>
                  <a:lnTo>
                    <a:pt x="227" y="121"/>
                  </a:lnTo>
                  <a:lnTo>
                    <a:pt x="228" y="129"/>
                  </a:lnTo>
                  <a:lnTo>
                    <a:pt x="229" y="136"/>
                  </a:lnTo>
                  <a:lnTo>
                    <a:pt x="229" y="143"/>
                  </a:lnTo>
                  <a:lnTo>
                    <a:pt x="229" y="143"/>
                  </a:lnTo>
                  <a:lnTo>
                    <a:pt x="229" y="150"/>
                  </a:lnTo>
                  <a:lnTo>
                    <a:pt x="228" y="157"/>
                  </a:lnTo>
                  <a:lnTo>
                    <a:pt x="227" y="164"/>
                  </a:lnTo>
                  <a:lnTo>
                    <a:pt x="224" y="171"/>
                  </a:lnTo>
                  <a:lnTo>
                    <a:pt x="218" y="183"/>
                  </a:lnTo>
                  <a:lnTo>
                    <a:pt x="209" y="193"/>
                  </a:lnTo>
                  <a:lnTo>
                    <a:pt x="199" y="202"/>
                  </a:lnTo>
                  <a:lnTo>
                    <a:pt x="186" y="209"/>
                  </a:lnTo>
                  <a:lnTo>
                    <a:pt x="179" y="211"/>
                  </a:lnTo>
                  <a:lnTo>
                    <a:pt x="173" y="213"/>
                  </a:lnTo>
                  <a:lnTo>
                    <a:pt x="166" y="214"/>
                  </a:lnTo>
                  <a:lnTo>
                    <a:pt x="158" y="215"/>
                  </a:lnTo>
                  <a:lnTo>
                    <a:pt x="158" y="215"/>
                  </a:lnTo>
                  <a:close/>
                </a:path>
              </a:pathLst>
            </a:custGeom>
            <a:solidFill>
              <a:srgbClr val="DBA01B"/>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8" name="Rectangle 27"/>
            <p:cNvSpPr/>
            <p:nvPr/>
          </p:nvSpPr>
          <p:spPr>
            <a:xfrm>
              <a:off x="767409" y="3669114"/>
              <a:ext cx="2854558" cy="1600438"/>
            </a:xfrm>
            <a:prstGeom prst="rect">
              <a:avLst/>
            </a:prstGeom>
          </p:spPr>
          <p:txBody>
            <a:bodyPr wrap="square">
              <a:spAutoFit/>
            </a:bodyPr>
            <a:lstStyle/>
            <a:p>
              <a:r>
                <a:rPr lang="en-US" sz="1400" dirty="0">
                  <a:solidFill>
                    <a:schemeClr val="bg1"/>
                  </a:solidFill>
                  <a:latin typeface="Segoe UI Light" pitchFamily="34" charset="0"/>
                </a:rPr>
                <a:t>Office 52/53 – B</a:t>
              </a:r>
            </a:p>
            <a:p>
              <a:r>
                <a:rPr lang="en-US" sz="1400" dirty="0">
                  <a:solidFill>
                    <a:schemeClr val="bg1"/>
                  </a:solidFill>
                  <a:latin typeface="Segoe UI Light" pitchFamily="34" charset="0"/>
                </a:rPr>
                <a:t>5</a:t>
              </a:r>
              <a:r>
                <a:rPr lang="en-US" sz="1400" baseline="30000" dirty="0">
                  <a:solidFill>
                    <a:schemeClr val="bg1"/>
                  </a:solidFill>
                  <a:latin typeface="Segoe UI Light" pitchFamily="34" charset="0"/>
                </a:rPr>
                <a:t>th</a:t>
              </a:r>
              <a:r>
                <a:rPr lang="en-US" sz="1400" dirty="0">
                  <a:solidFill>
                    <a:schemeClr val="bg1"/>
                  </a:solidFill>
                  <a:latin typeface="Segoe UI Light" pitchFamily="34" charset="0"/>
                </a:rPr>
                <a:t> Floor</a:t>
              </a:r>
            </a:p>
            <a:p>
              <a:r>
                <a:rPr lang="en-US" sz="1400" dirty="0">
                  <a:solidFill>
                    <a:schemeClr val="bg1"/>
                  </a:solidFill>
                  <a:latin typeface="Segoe UI Light" pitchFamily="34" charset="0"/>
                </a:rPr>
                <a:t>Shahrah-e-Liaquat</a:t>
              </a:r>
              <a:endParaRPr lang="en-GB" sz="1400" dirty="0">
                <a:solidFill>
                  <a:schemeClr val="bg1"/>
                </a:solidFill>
                <a:latin typeface="Segoe UI Light" pitchFamily="34" charset="0"/>
              </a:endParaRPr>
            </a:p>
            <a:p>
              <a:r>
                <a:rPr lang="en-US" sz="1400" dirty="0">
                  <a:solidFill>
                    <a:schemeClr val="bg1"/>
                  </a:solidFill>
                  <a:latin typeface="Segoe UI Light" pitchFamily="34" charset="0"/>
                </a:rPr>
                <a:t>Karachi, Pakistan</a:t>
              </a:r>
              <a:endParaRPr lang="en-IN" sz="1400" dirty="0">
                <a:solidFill>
                  <a:schemeClr val="bg1"/>
                </a:solidFill>
                <a:latin typeface="Segoe UI Light" pitchFamily="34" charset="0"/>
              </a:endParaRPr>
            </a:p>
            <a:p>
              <a:endParaRPr lang="en-IN" sz="1400" dirty="0">
                <a:solidFill>
                  <a:schemeClr val="bg1"/>
                </a:solidFill>
                <a:latin typeface="Segoe UI Light" pitchFamily="34" charset="0"/>
              </a:endParaRPr>
            </a:p>
            <a:p>
              <a:r>
                <a:rPr lang="en-IN" sz="1400" dirty="0">
                  <a:solidFill>
                    <a:schemeClr val="bg1"/>
                  </a:solidFill>
                  <a:latin typeface="Segoe UI Light" pitchFamily="34" charset="0"/>
                </a:rPr>
                <a:t>Phone: +971-4-3207-250</a:t>
              </a:r>
            </a:p>
            <a:p>
              <a:endParaRPr lang="en-IN" sz="1400" dirty="0">
                <a:solidFill>
                  <a:schemeClr val="bg1"/>
                </a:solidFill>
                <a:latin typeface="Segoe UI Light" pitchFamily="34" charset="0"/>
              </a:endParaRPr>
            </a:p>
          </p:txBody>
        </p:sp>
        <p:cxnSp>
          <p:nvCxnSpPr>
            <p:cNvPr id="31" name="Straight Connector 30"/>
            <p:cNvCxnSpPr>
              <a:stCxn id="26" idx="1"/>
            </p:cNvCxnSpPr>
            <p:nvPr/>
          </p:nvCxnSpPr>
          <p:spPr>
            <a:xfrm flipH="1">
              <a:off x="422931" y="3200436"/>
              <a:ext cx="674290" cy="2"/>
            </a:xfrm>
            <a:prstGeom prst="line">
              <a:avLst/>
            </a:prstGeom>
            <a:ln>
              <a:solidFill>
                <a:srgbClr val="DBA01B"/>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6" idx="3"/>
            </p:cNvCxnSpPr>
            <p:nvPr/>
          </p:nvCxnSpPr>
          <p:spPr>
            <a:xfrm>
              <a:off x="2613855" y="3200436"/>
              <a:ext cx="605556" cy="2"/>
            </a:xfrm>
            <a:prstGeom prst="line">
              <a:avLst/>
            </a:prstGeom>
            <a:ln>
              <a:solidFill>
                <a:srgbClr val="DBA01B"/>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6857798" y="5754742"/>
            <a:ext cx="2550570" cy="338554"/>
          </a:xfrm>
          <a:prstGeom prst="rect">
            <a:avLst/>
          </a:prstGeom>
        </p:spPr>
        <p:txBody>
          <a:bodyPr wrap="none">
            <a:spAutoFit/>
          </a:bodyPr>
          <a:lstStyle/>
          <a:p>
            <a:r>
              <a:rPr lang="en-IN" sz="1600" dirty="0">
                <a:solidFill>
                  <a:schemeClr val="bg1"/>
                </a:solidFill>
                <a:latin typeface="Segoe UI Light" pitchFamily="34" charset="0"/>
              </a:rPr>
              <a:t>info@badriconsultancy.com</a:t>
            </a:r>
          </a:p>
        </p:txBody>
      </p:sp>
      <p:sp>
        <p:nvSpPr>
          <p:cNvPr id="33" name="Rectangle 32"/>
          <p:cNvSpPr/>
          <p:nvPr/>
        </p:nvSpPr>
        <p:spPr>
          <a:xfrm>
            <a:off x="2867474" y="5785519"/>
            <a:ext cx="2724471" cy="338554"/>
          </a:xfrm>
          <a:prstGeom prst="rect">
            <a:avLst/>
          </a:prstGeom>
        </p:spPr>
        <p:txBody>
          <a:bodyPr wrap="square">
            <a:spAutoFit/>
          </a:bodyPr>
          <a:lstStyle/>
          <a:p>
            <a:r>
              <a:rPr lang="en-IN" sz="1600" dirty="0">
                <a:solidFill>
                  <a:schemeClr val="bg1"/>
                </a:solidFill>
                <a:latin typeface="Segoe UI Light" pitchFamily="34" charset="0"/>
              </a:rPr>
              <a:t>www.badriconsultancy.com</a:t>
            </a:r>
          </a:p>
        </p:txBody>
      </p:sp>
      <p:sp>
        <p:nvSpPr>
          <p:cNvPr id="34" name="Freeform 35"/>
          <p:cNvSpPr>
            <a:spLocks noEditPoints="1"/>
          </p:cNvSpPr>
          <p:nvPr/>
        </p:nvSpPr>
        <p:spPr bwMode="auto">
          <a:xfrm>
            <a:off x="2449811" y="5810825"/>
            <a:ext cx="254265" cy="254265"/>
          </a:xfrm>
          <a:custGeom>
            <a:avLst/>
            <a:gdLst>
              <a:gd name="T0" fmla="*/ 243 w 573"/>
              <a:gd name="T1" fmla="*/ 3 h 573"/>
              <a:gd name="T2" fmla="*/ 175 w 573"/>
              <a:gd name="T3" fmla="*/ 22 h 573"/>
              <a:gd name="T4" fmla="*/ 84 w 573"/>
              <a:gd name="T5" fmla="*/ 83 h 573"/>
              <a:gd name="T6" fmla="*/ 22 w 573"/>
              <a:gd name="T7" fmla="*/ 175 h 573"/>
              <a:gd name="T8" fmla="*/ 3 w 573"/>
              <a:gd name="T9" fmla="*/ 243 h 573"/>
              <a:gd name="T10" fmla="*/ 1 w 573"/>
              <a:gd name="T11" fmla="*/ 301 h 573"/>
              <a:gd name="T12" fmla="*/ 13 w 573"/>
              <a:gd name="T13" fmla="*/ 371 h 573"/>
              <a:gd name="T14" fmla="*/ 49 w 573"/>
              <a:gd name="T15" fmla="*/ 447 h 573"/>
              <a:gd name="T16" fmla="*/ 150 w 573"/>
              <a:gd name="T17" fmla="*/ 538 h 573"/>
              <a:gd name="T18" fmla="*/ 215 w 573"/>
              <a:gd name="T19" fmla="*/ 564 h 573"/>
              <a:gd name="T20" fmla="*/ 286 w 573"/>
              <a:gd name="T21" fmla="*/ 573 h 573"/>
              <a:gd name="T22" fmla="*/ 344 w 573"/>
              <a:gd name="T23" fmla="*/ 568 h 573"/>
              <a:gd name="T24" fmla="*/ 410 w 573"/>
              <a:gd name="T25" fmla="*/ 545 h 573"/>
              <a:gd name="T26" fmla="*/ 508 w 573"/>
              <a:gd name="T27" fmla="*/ 468 h 573"/>
              <a:gd name="T28" fmla="*/ 556 w 573"/>
              <a:gd name="T29" fmla="*/ 385 h 573"/>
              <a:gd name="T30" fmla="*/ 572 w 573"/>
              <a:gd name="T31" fmla="*/ 316 h 573"/>
              <a:gd name="T32" fmla="*/ 572 w 573"/>
              <a:gd name="T33" fmla="*/ 257 h 573"/>
              <a:gd name="T34" fmla="*/ 556 w 573"/>
              <a:gd name="T35" fmla="*/ 188 h 573"/>
              <a:gd name="T36" fmla="*/ 508 w 573"/>
              <a:gd name="T37" fmla="*/ 104 h 573"/>
              <a:gd name="T38" fmla="*/ 410 w 573"/>
              <a:gd name="T39" fmla="*/ 28 h 573"/>
              <a:gd name="T40" fmla="*/ 344 w 573"/>
              <a:gd name="T41" fmla="*/ 6 h 573"/>
              <a:gd name="T42" fmla="*/ 286 w 573"/>
              <a:gd name="T43" fmla="*/ 0 h 573"/>
              <a:gd name="T44" fmla="*/ 482 w 573"/>
              <a:gd name="T45" fmla="*/ 196 h 573"/>
              <a:gd name="T46" fmla="*/ 501 w 573"/>
              <a:gd name="T47" fmla="*/ 271 h 573"/>
              <a:gd name="T48" fmla="*/ 79 w 573"/>
              <a:gd name="T49" fmla="*/ 232 h 573"/>
              <a:gd name="T50" fmla="*/ 184 w 573"/>
              <a:gd name="T51" fmla="*/ 232 h 573"/>
              <a:gd name="T52" fmla="*/ 354 w 573"/>
              <a:gd name="T53" fmla="*/ 196 h 573"/>
              <a:gd name="T54" fmla="*/ 216 w 573"/>
              <a:gd name="T55" fmla="*/ 232 h 573"/>
              <a:gd name="T56" fmla="*/ 182 w 573"/>
              <a:gd name="T57" fmla="*/ 302 h 573"/>
              <a:gd name="T58" fmla="*/ 85 w 573"/>
              <a:gd name="T59" fmla="*/ 361 h 573"/>
              <a:gd name="T60" fmla="*/ 214 w 573"/>
              <a:gd name="T61" fmla="*/ 302 h 573"/>
              <a:gd name="T62" fmla="*/ 220 w 573"/>
              <a:gd name="T63" fmla="*/ 379 h 573"/>
              <a:gd name="T64" fmla="*/ 391 w 573"/>
              <a:gd name="T65" fmla="*/ 302 h 573"/>
              <a:gd name="T66" fmla="*/ 488 w 573"/>
              <a:gd name="T67" fmla="*/ 361 h 573"/>
              <a:gd name="T68" fmla="*/ 391 w 573"/>
              <a:gd name="T69" fmla="*/ 302 h 573"/>
              <a:gd name="T70" fmla="*/ 375 w 573"/>
              <a:gd name="T71" fmla="*/ 141 h 573"/>
              <a:gd name="T72" fmla="*/ 373 w 573"/>
              <a:gd name="T73" fmla="*/ 90 h 573"/>
              <a:gd name="T74" fmla="*/ 441 w 573"/>
              <a:gd name="T75" fmla="*/ 138 h 573"/>
              <a:gd name="T76" fmla="*/ 319 w 573"/>
              <a:gd name="T77" fmla="*/ 74 h 573"/>
              <a:gd name="T78" fmla="*/ 225 w 573"/>
              <a:gd name="T79" fmla="*/ 164 h 573"/>
              <a:gd name="T80" fmla="*/ 255 w 573"/>
              <a:gd name="T81" fmla="*/ 74 h 573"/>
              <a:gd name="T82" fmla="*/ 302 w 573"/>
              <a:gd name="T83" fmla="*/ 72 h 573"/>
              <a:gd name="T84" fmla="*/ 210 w 573"/>
              <a:gd name="T85" fmla="*/ 101 h 573"/>
              <a:gd name="T86" fmla="*/ 110 w 573"/>
              <a:gd name="T87" fmla="*/ 164 h 573"/>
              <a:gd name="T88" fmla="*/ 170 w 573"/>
              <a:gd name="T89" fmla="*/ 106 h 573"/>
              <a:gd name="T90" fmla="*/ 111 w 573"/>
              <a:gd name="T91" fmla="*/ 411 h 573"/>
              <a:gd name="T92" fmla="*/ 210 w 573"/>
              <a:gd name="T93" fmla="*/ 472 h 573"/>
              <a:gd name="T94" fmla="*/ 171 w 573"/>
              <a:gd name="T95" fmla="*/ 467 h 573"/>
              <a:gd name="T96" fmla="*/ 111 w 573"/>
              <a:gd name="T97" fmla="*/ 411 h 573"/>
              <a:gd name="T98" fmla="*/ 239 w 573"/>
              <a:gd name="T99" fmla="*/ 460 h 573"/>
              <a:gd name="T100" fmla="*/ 342 w 573"/>
              <a:gd name="T101" fmla="*/ 437 h 573"/>
              <a:gd name="T102" fmla="*/ 303 w 573"/>
              <a:gd name="T103" fmla="*/ 501 h 573"/>
              <a:gd name="T104" fmla="*/ 255 w 573"/>
              <a:gd name="T105" fmla="*/ 499 h 573"/>
              <a:gd name="T106" fmla="*/ 375 w 573"/>
              <a:gd name="T107" fmla="*/ 432 h 573"/>
              <a:gd name="T108" fmla="*/ 441 w 573"/>
              <a:gd name="T109" fmla="*/ 436 h 573"/>
              <a:gd name="T110" fmla="*/ 373 w 573"/>
              <a:gd name="T111" fmla="*/ 483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3" h="573">
                <a:moveTo>
                  <a:pt x="286" y="0"/>
                </a:moveTo>
                <a:lnTo>
                  <a:pt x="286" y="0"/>
                </a:lnTo>
                <a:lnTo>
                  <a:pt x="272" y="0"/>
                </a:lnTo>
                <a:lnTo>
                  <a:pt x="257" y="1"/>
                </a:lnTo>
                <a:lnTo>
                  <a:pt x="243" y="3"/>
                </a:lnTo>
                <a:lnTo>
                  <a:pt x="229" y="6"/>
                </a:lnTo>
                <a:lnTo>
                  <a:pt x="215" y="9"/>
                </a:lnTo>
                <a:lnTo>
                  <a:pt x="202" y="13"/>
                </a:lnTo>
                <a:lnTo>
                  <a:pt x="188" y="18"/>
                </a:lnTo>
                <a:lnTo>
                  <a:pt x="175" y="22"/>
                </a:lnTo>
                <a:lnTo>
                  <a:pt x="162" y="28"/>
                </a:lnTo>
                <a:lnTo>
                  <a:pt x="150" y="35"/>
                </a:lnTo>
                <a:lnTo>
                  <a:pt x="126" y="48"/>
                </a:lnTo>
                <a:lnTo>
                  <a:pt x="105" y="65"/>
                </a:lnTo>
                <a:lnTo>
                  <a:pt x="84" y="83"/>
                </a:lnTo>
                <a:lnTo>
                  <a:pt x="65" y="104"/>
                </a:lnTo>
                <a:lnTo>
                  <a:pt x="49" y="126"/>
                </a:lnTo>
                <a:lnTo>
                  <a:pt x="35" y="150"/>
                </a:lnTo>
                <a:lnTo>
                  <a:pt x="28" y="162"/>
                </a:lnTo>
                <a:lnTo>
                  <a:pt x="22" y="175"/>
                </a:lnTo>
                <a:lnTo>
                  <a:pt x="18" y="188"/>
                </a:lnTo>
                <a:lnTo>
                  <a:pt x="13" y="201"/>
                </a:lnTo>
                <a:lnTo>
                  <a:pt x="9" y="214"/>
                </a:lnTo>
                <a:lnTo>
                  <a:pt x="6" y="229"/>
                </a:lnTo>
                <a:lnTo>
                  <a:pt x="3" y="243"/>
                </a:lnTo>
                <a:lnTo>
                  <a:pt x="2" y="257"/>
                </a:lnTo>
                <a:lnTo>
                  <a:pt x="1" y="272"/>
                </a:lnTo>
                <a:lnTo>
                  <a:pt x="0" y="287"/>
                </a:lnTo>
                <a:lnTo>
                  <a:pt x="0" y="287"/>
                </a:lnTo>
                <a:lnTo>
                  <a:pt x="1" y="301"/>
                </a:lnTo>
                <a:lnTo>
                  <a:pt x="2" y="316"/>
                </a:lnTo>
                <a:lnTo>
                  <a:pt x="3" y="331"/>
                </a:lnTo>
                <a:lnTo>
                  <a:pt x="6" y="344"/>
                </a:lnTo>
                <a:lnTo>
                  <a:pt x="9" y="358"/>
                </a:lnTo>
                <a:lnTo>
                  <a:pt x="13" y="371"/>
                </a:lnTo>
                <a:lnTo>
                  <a:pt x="18" y="385"/>
                </a:lnTo>
                <a:lnTo>
                  <a:pt x="22" y="398"/>
                </a:lnTo>
                <a:lnTo>
                  <a:pt x="28" y="411"/>
                </a:lnTo>
                <a:lnTo>
                  <a:pt x="35" y="423"/>
                </a:lnTo>
                <a:lnTo>
                  <a:pt x="49" y="447"/>
                </a:lnTo>
                <a:lnTo>
                  <a:pt x="65" y="468"/>
                </a:lnTo>
                <a:lnTo>
                  <a:pt x="84" y="489"/>
                </a:lnTo>
                <a:lnTo>
                  <a:pt x="105" y="508"/>
                </a:lnTo>
                <a:lnTo>
                  <a:pt x="126" y="524"/>
                </a:lnTo>
                <a:lnTo>
                  <a:pt x="150" y="538"/>
                </a:lnTo>
                <a:lnTo>
                  <a:pt x="162" y="545"/>
                </a:lnTo>
                <a:lnTo>
                  <a:pt x="175" y="551"/>
                </a:lnTo>
                <a:lnTo>
                  <a:pt x="188" y="555"/>
                </a:lnTo>
                <a:lnTo>
                  <a:pt x="202" y="560"/>
                </a:lnTo>
                <a:lnTo>
                  <a:pt x="215" y="564"/>
                </a:lnTo>
                <a:lnTo>
                  <a:pt x="229" y="568"/>
                </a:lnTo>
                <a:lnTo>
                  <a:pt x="243" y="570"/>
                </a:lnTo>
                <a:lnTo>
                  <a:pt x="257" y="571"/>
                </a:lnTo>
                <a:lnTo>
                  <a:pt x="272" y="572"/>
                </a:lnTo>
                <a:lnTo>
                  <a:pt x="286" y="573"/>
                </a:lnTo>
                <a:lnTo>
                  <a:pt x="286" y="573"/>
                </a:lnTo>
                <a:lnTo>
                  <a:pt x="301" y="572"/>
                </a:lnTo>
                <a:lnTo>
                  <a:pt x="316" y="571"/>
                </a:lnTo>
                <a:lnTo>
                  <a:pt x="330" y="570"/>
                </a:lnTo>
                <a:lnTo>
                  <a:pt x="344" y="568"/>
                </a:lnTo>
                <a:lnTo>
                  <a:pt x="359" y="564"/>
                </a:lnTo>
                <a:lnTo>
                  <a:pt x="372" y="560"/>
                </a:lnTo>
                <a:lnTo>
                  <a:pt x="384" y="555"/>
                </a:lnTo>
                <a:lnTo>
                  <a:pt x="398" y="551"/>
                </a:lnTo>
                <a:lnTo>
                  <a:pt x="410" y="545"/>
                </a:lnTo>
                <a:lnTo>
                  <a:pt x="423" y="538"/>
                </a:lnTo>
                <a:lnTo>
                  <a:pt x="447" y="524"/>
                </a:lnTo>
                <a:lnTo>
                  <a:pt x="469" y="508"/>
                </a:lnTo>
                <a:lnTo>
                  <a:pt x="489" y="489"/>
                </a:lnTo>
                <a:lnTo>
                  <a:pt x="508" y="468"/>
                </a:lnTo>
                <a:lnTo>
                  <a:pt x="524" y="447"/>
                </a:lnTo>
                <a:lnTo>
                  <a:pt x="538" y="423"/>
                </a:lnTo>
                <a:lnTo>
                  <a:pt x="545" y="411"/>
                </a:lnTo>
                <a:lnTo>
                  <a:pt x="550" y="398"/>
                </a:lnTo>
                <a:lnTo>
                  <a:pt x="556" y="385"/>
                </a:lnTo>
                <a:lnTo>
                  <a:pt x="561" y="371"/>
                </a:lnTo>
                <a:lnTo>
                  <a:pt x="564" y="358"/>
                </a:lnTo>
                <a:lnTo>
                  <a:pt x="567" y="344"/>
                </a:lnTo>
                <a:lnTo>
                  <a:pt x="570" y="331"/>
                </a:lnTo>
                <a:lnTo>
                  <a:pt x="572" y="316"/>
                </a:lnTo>
                <a:lnTo>
                  <a:pt x="573" y="301"/>
                </a:lnTo>
                <a:lnTo>
                  <a:pt x="573" y="287"/>
                </a:lnTo>
                <a:lnTo>
                  <a:pt x="573" y="287"/>
                </a:lnTo>
                <a:lnTo>
                  <a:pt x="573" y="272"/>
                </a:lnTo>
                <a:lnTo>
                  <a:pt x="572" y="257"/>
                </a:lnTo>
                <a:lnTo>
                  <a:pt x="570" y="243"/>
                </a:lnTo>
                <a:lnTo>
                  <a:pt x="567" y="229"/>
                </a:lnTo>
                <a:lnTo>
                  <a:pt x="564" y="214"/>
                </a:lnTo>
                <a:lnTo>
                  <a:pt x="561" y="201"/>
                </a:lnTo>
                <a:lnTo>
                  <a:pt x="556" y="188"/>
                </a:lnTo>
                <a:lnTo>
                  <a:pt x="550" y="175"/>
                </a:lnTo>
                <a:lnTo>
                  <a:pt x="545" y="162"/>
                </a:lnTo>
                <a:lnTo>
                  <a:pt x="538" y="150"/>
                </a:lnTo>
                <a:lnTo>
                  <a:pt x="524" y="126"/>
                </a:lnTo>
                <a:lnTo>
                  <a:pt x="508" y="104"/>
                </a:lnTo>
                <a:lnTo>
                  <a:pt x="489" y="83"/>
                </a:lnTo>
                <a:lnTo>
                  <a:pt x="469" y="65"/>
                </a:lnTo>
                <a:lnTo>
                  <a:pt x="447" y="48"/>
                </a:lnTo>
                <a:lnTo>
                  <a:pt x="423" y="35"/>
                </a:lnTo>
                <a:lnTo>
                  <a:pt x="410" y="28"/>
                </a:lnTo>
                <a:lnTo>
                  <a:pt x="398" y="22"/>
                </a:lnTo>
                <a:lnTo>
                  <a:pt x="384" y="18"/>
                </a:lnTo>
                <a:lnTo>
                  <a:pt x="372" y="13"/>
                </a:lnTo>
                <a:lnTo>
                  <a:pt x="359" y="9"/>
                </a:lnTo>
                <a:lnTo>
                  <a:pt x="344" y="6"/>
                </a:lnTo>
                <a:lnTo>
                  <a:pt x="330" y="3"/>
                </a:lnTo>
                <a:lnTo>
                  <a:pt x="316" y="1"/>
                </a:lnTo>
                <a:lnTo>
                  <a:pt x="301" y="0"/>
                </a:lnTo>
                <a:lnTo>
                  <a:pt x="286" y="0"/>
                </a:lnTo>
                <a:lnTo>
                  <a:pt x="286" y="0"/>
                </a:lnTo>
                <a:close/>
                <a:moveTo>
                  <a:pt x="391" y="271"/>
                </a:moveTo>
                <a:lnTo>
                  <a:pt x="391" y="271"/>
                </a:lnTo>
                <a:lnTo>
                  <a:pt x="389" y="232"/>
                </a:lnTo>
                <a:lnTo>
                  <a:pt x="386" y="196"/>
                </a:lnTo>
                <a:lnTo>
                  <a:pt x="482" y="196"/>
                </a:lnTo>
                <a:lnTo>
                  <a:pt x="482" y="196"/>
                </a:lnTo>
                <a:lnTo>
                  <a:pt x="488" y="214"/>
                </a:lnTo>
                <a:lnTo>
                  <a:pt x="494" y="232"/>
                </a:lnTo>
                <a:lnTo>
                  <a:pt x="498" y="252"/>
                </a:lnTo>
                <a:lnTo>
                  <a:pt x="501" y="271"/>
                </a:lnTo>
                <a:lnTo>
                  <a:pt x="391" y="271"/>
                </a:lnTo>
                <a:close/>
                <a:moveTo>
                  <a:pt x="72" y="271"/>
                </a:moveTo>
                <a:lnTo>
                  <a:pt x="72" y="271"/>
                </a:lnTo>
                <a:lnTo>
                  <a:pt x="74" y="252"/>
                </a:lnTo>
                <a:lnTo>
                  <a:pt x="79" y="232"/>
                </a:lnTo>
                <a:lnTo>
                  <a:pt x="84" y="214"/>
                </a:lnTo>
                <a:lnTo>
                  <a:pt x="91" y="196"/>
                </a:lnTo>
                <a:lnTo>
                  <a:pt x="188" y="196"/>
                </a:lnTo>
                <a:lnTo>
                  <a:pt x="188" y="196"/>
                </a:lnTo>
                <a:lnTo>
                  <a:pt x="184" y="232"/>
                </a:lnTo>
                <a:lnTo>
                  <a:pt x="182" y="271"/>
                </a:lnTo>
                <a:lnTo>
                  <a:pt x="72" y="271"/>
                </a:lnTo>
                <a:close/>
                <a:moveTo>
                  <a:pt x="220" y="196"/>
                </a:moveTo>
                <a:lnTo>
                  <a:pt x="354" y="196"/>
                </a:lnTo>
                <a:lnTo>
                  <a:pt x="354" y="196"/>
                </a:lnTo>
                <a:lnTo>
                  <a:pt x="357" y="232"/>
                </a:lnTo>
                <a:lnTo>
                  <a:pt x="360" y="271"/>
                </a:lnTo>
                <a:lnTo>
                  <a:pt x="214" y="271"/>
                </a:lnTo>
                <a:lnTo>
                  <a:pt x="214" y="271"/>
                </a:lnTo>
                <a:lnTo>
                  <a:pt x="216" y="232"/>
                </a:lnTo>
                <a:lnTo>
                  <a:pt x="220" y="196"/>
                </a:lnTo>
                <a:lnTo>
                  <a:pt x="220" y="196"/>
                </a:lnTo>
                <a:close/>
                <a:moveTo>
                  <a:pt x="72" y="302"/>
                </a:moveTo>
                <a:lnTo>
                  <a:pt x="182" y="302"/>
                </a:lnTo>
                <a:lnTo>
                  <a:pt x="182" y="302"/>
                </a:lnTo>
                <a:lnTo>
                  <a:pt x="184" y="343"/>
                </a:lnTo>
                <a:lnTo>
                  <a:pt x="188" y="379"/>
                </a:lnTo>
                <a:lnTo>
                  <a:pt x="92" y="379"/>
                </a:lnTo>
                <a:lnTo>
                  <a:pt x="92" y="379"/>
                </a:lnTo>
                <a:lnTo>
                  <a:pt x="85" y="361"/>
                </a:lnTo>
                <a:lnTo>
                  <a:pt x="79" y="342"/>
                </a:lnTo>
                <a:lnTo>
                  <a:pt x="75" y="323"/>
                </a:lnTo>
                <a:lnTo>
                  <a:pt x="72" y="302"/>
                </a:lnTo>
                <a:lnTo>
                  <a:pt x="72" y="302"/>
                </a:lnTo>
                <a:close/>
                <a:moveTo>
                  <a:pt x="214" y="302"/>
                </a:moveTo>
                <a:lnTo>
                  <a:pt x="360" y="302"/>
                </a:lnTo>
                <a:lnTo>
                  <a:pt x="360" y="302"/>
                </a:lnTo>
                <a:lnTo>
                  <a:pt x="357" y="343"/>
                </a:lnTo>
                <a:lnTo>
                  <a:pt x="353" y="379"/>
                </a:lnTo>
                <a:lnTo>
                  <a:pt x="220" y="379"/>
                </a:lnTo>
                <a:lnTo>
                  <a:pt x="220" y="379"/>
                </a:lnTo>
                <a:lnTo>
                  <a:pt x="216" y="343"/>
                </a:lnTo>
                <a:lnTo>
                  <a:pt x="214" y="302"/>
                </a:lnTo>
                <a:lnTo>
                  <a:pt x="214" y="302"/>
                </a:lnTo>
                <a:close/>
                <a:moveTo>
                  <a:pt x="391" y="302"/>
                </a:moveTo>
                <a:lnTo>
                  <a:pt x="501" y="302"/>
                </a:lnTo>
                <a:lnTo>
                  <a:pt x="501" y="302"/>
                </a:lnTo>
                <a:lnTo>
                  <a:pt x="498" y="323"/>
                </a:lnTo>
                <a:lnTo>
                  <a:pt x="494" y="342"/>
                </a:lnTo>
                <a:lnTo>
                  <a:pt x="488" y="361"/>
                </a:lnTo>
                <a:lnTo>
                  <a:pt x="480" y="379"/>
                </a:lnTo>
                <a:lnTo>
                  <a:pt x="386" y="379"/>
                </a:lnTo>
                <a:lnTo>
                  <a:pt x="386" y="379"/>
                </a:lnTo>
                <a:lnTo>
                  <a:pt x="389" y="343"/>
                </a:lnTo>
                <a:lnTo>
                  <a:pt x="391" y="302"/>
                </a:lnTo>
                <a:lnTo>
                  <a:pt x="391" y="302"/>
                </a:lnTo>
                <a:close/>
                <a:moveTo>
                  <a:pt x="462" y="164"/>
                </a:moveTo>
                <a:lnTo>
                  <a:pt x="380" y="164"/>
                </a:lnTo>
                <a:lnTo>
                  <a:pt x="380" y="164"/>
                </a:lnTo>
                <a:lnTo>
                  <a:pt x="375" y="141"/>
                </a:lnTo>
                <a:lnTo>
                  <a:pt x="370" y="121"/>
                </a:lnTo>
                <a:lnTo>
                  <a:pt x="364" y="101"/>
                </a:lnTo>
                <a:lnTo>
                  <a:pt x="357" y="83"/>
                </a:lnTo>
                <a:lnTo>
                  <a:pt x="357" y="83"/>
                </a:lnTo>
                <a:lnTo>
                  <a:pt x="373" y="90"/>
                </a:lnTo>
                <a:lnTo>
                  <a:pt x="388" y="97"/>
                </a:lnTo>
                <a:lnTo>
                  <a:pt x="403" y="106"/>
                </a:lnTo>
                <a:lnTo>
                  <a:pt x="416" y="116"/>
                </a:lnTo>
                <a:lnTo>
                  <a:pt x="430" y="126"/>
                </a:lnTo>
                <a:lnTo>
                  <a:pt x="441" y="138"/>
                </a:lnTo>
                <a:lnTo>
                  <a:pt x="452" y="150"/>
                </a:lnTo>
                <a:lnTo>
                  <a:pt x="462" y="164"/>
                </a:lnTo>
                <a:lnTo>
                  <a:pt x="462" y="164"/>
                </a:lnTo>
                <a:close/>
                <a:moveTo>
                  <a:pt x="319" y="74"/>
                </a:moveTo>
                <a:lnTo>
                  <a:pt x="319" y="74"/>
                </a:lnTo>
                <a:lnTo>
                  <a:pt x="327" y="92"/>
                </a:lnTo>
                <a:lnTo>
                  <a:pt x="335" y="113"/>
                </a:lnTo>
                <a:lnTo>
                  <a:pt x="342" y="136"/>
                </a:lnTo>
                <a:lnTo>
                  <a:pt x="348" y="164"/>
                </a:lnTo>
                <a:lnTo>
                  <a:pt x="225" y="164"/>
                </a:lnTo>
                <a:lnTo>
                  <a:pt x="225" y="164"/>
                </a:lnTo>
                <a:lnTo>
                  <a:pt x="232" y="136"/>
                </a:lnTo>
                <a:lnTo>
                  <a:pt x="239" y="113"/>
                </a:lnTo>
                <a:lnTo>
                  <a:pt x="247" y="92"/>
                </a:lnTo>
                <a:lnTo>
                  <a:pt x="255" y="74"/>
                </a:lnTo>
                <a:lnTo>
                  <a:pt x="255" y="74"/>
                </a:lnTo>
                <a:lnTo>
                  <a:pt x="270" y="72"/>
                </a:lnTo>
                <a:lnTo>
                  <a:pt x="286" y="72"/>
                </a:lnTo>
                <a:lnTo>
                  <a:pt x="286" y="72"/>
                </a:lnTo>
                <a:lnTo>
                  <a:pt x="302" y="72"/>
                </a:lnTo>
                <a:lnTo>
                  <a:pt x="319" y="74"/>
                </a:lnTo>
                <a:lnTo>
                  <a:pt x="319" y="74"/>
                </a:lnTo>
                <a:close/>
                <a:moveTo>
                  <a:pt x="216" y="83"/>
                </a:moveTo>
                <a:lnTo>
                  <a:pt x="216" y="83"/>
                </a:lnTo>
                <a:lnTo>
                  <a:pt x="210" y="101"/>
                </a:lnTo>
                <a:lnTo>
                  <a:pt x="204" y="121"/>
                </a:lnTo>
                <a:lnTo>
                  <a:pt x="198" y="141"/>
                </a:lnTo>
                <a:lnTo>
                  <a:pt x="193" y="164"/>
                </a:lnTo>
                <a:lnTo>
                  <a:pt x="110" y="164"/>
                </a:lnTo>
                <a:lnTo>
                  <a:pt x="110" y="164"/>
                </a:lnTo>
                <a:lnTo>
                  <a:pt x="120" y="150"/>
                </a:lnTo>
                <a:lnTo>
                  <a:pt x="132" y="138"/>
                </a:lnTo>
                <a:lnTo>
                  <a:pt x="144" y="126"/>
                </a:lnTo>
                <a:lnTo>
                  <a:pt x="156" y="115"/>
                </a:lnTo>
                <a:lnTo>
                  <a:pt x="170" y="106"/>
                </a:lnTo>
                <a:lnTo>
                  <a:pt x="185" y="97"/>
                </a:lnTo>
                <a:lnTo>
                  <a:pt x="201" y="90"/>
                </a:lnTo>
                <a:lnTo>
                  <a:pt x="216" y="83"/>
                </a:lnTo>
                <a:lnTo>
                  <a:pt x="216" y="83"/>
                </a:lnTo>
                <a:close/>
                <a:moveTo>
                  <a:pt x="111" y="411"/>
                </a:moveTo>
                <a:lnTo>
                  <a:pt x="194" y="411"/>
                </a:lnTo>
                <a:lnTo>
                  <a:pt x="194" y="411"/>
                </a:lnTo>
                <a:lnTo>
                  <a:pt x="198" y="432"/>
                </a:lnTo>
                <a:lnTo>
                  <a:pt x="204" y="454"/>
                </a:lnTo>
                <a:lnTo>
                  <a:pt x="210" y="472"/>
                </a:lnTo>
                <a:lnTo>
                  <a:pt x="216" y="490"/>
                </a:lnTo>
                <a:lnTo>
                  <a:pt x="216" y="490"/>
                </a:lnTo>
                <a:lnTo>
                  <a:pt x="201" y="483"/>
                </a:lnTo>
                <a:lnTo>
                  <a:pt x="185" y="476"/>
                </a:lnTo>
                <a:lnTo>
                  <a:pt x="171" y="467"/>
                </a:lnTo>
                <a:lnTo>
                  <a:pt x="158" y="458"/>
                </a:lnTo>
                <a:lnTo>
                  <a:pt x="144" y="447"/>
                </a:lnTo>
                <a:lnTo>
                  <a:pt x="133" y="436"/>
                </a:lnTo>
                <a:lnTo>
                  <a:pt x="122" y="423"/>
                </a:lnTo>
                <a:lnTo>
                  <a:pt x="111" y="411"/>
                </a:lnTo>
                <a:lnTo>
                  <a:pt x="111" y="411"/>
                </a:lnTo>
                <a:close/>
                <a:moveTo>
                  <a:pt x="255" y="499"/>
                </a:moveTo>
                <a:lnTo>
                  <a:pt x="255" y="499"/>
                </a:lnTo>
                <a:lnTo>
                  <a:pt x="247" y="481"/>
                </a:lnTo>
                <a:lnTo>
                  <a:pt x="239" y="460"/>
                </a:lnTo>
                <a:lnTo>
                  <a:pt x="232" y="437"/>
                </a:lnTo>
                <a:lnTo>
                  <a:pt x="225" y="411"/>
                </a:lnTo>
                <a:lnTo>
                  <a:pt x="347" y="411"/>
                </a:lnTo>
                <a:lnTo>
                  <a:pt x="347" y="411"/>
                </a:lnTo>
                <a:lnTo>
                  <a:pt x="342" y="437"/>
                </a:lnTo>
                <a:lnTo>
                  <a:pt x="335" y="460"/>
                </a:lnTo>
                <a:lnTo>
                  <a:pt x="327" y="481"/>
                </a:lnTo>
                <a:lnTo>
                  <a:pt x="319" y="499"/>
                </a:lnTo>
                <a:lnTo>
                  <a:pt x="319" y="499"/>
                </a:lnTo>
                <a:lnTo>
                  <a:pt x="303" y="501"/>
                </a:lnTo>
                <a:lnTo>
                  <a:pt x="286" y="501"/>
                </a:lnTo>
                <a:lnTo>
                  <a:pt x="286" y="501"/>
                </a:lnTo>
                <a:lnTo>
                  <a:pt x="270" y="501"/>
                </a:lnTo>
                <a:lnTo>
                  <a:pt x="255" y="499"/>
                </a:lnTo>
                <a:lnTo>
                  <a:pt x="255" y="499"/>
                </a:lnTo>
                <a:close/>
                <a:moveTo>
                  <a:pt x="357" y="489"/>
                </a:moveTo>
                <a:lnTo>
                  <a:pt x="357" y="489"/>
                </a:lnTo>
                <a:lnTo>
                  <a:pt x="364" y="472"/>
                </a:lnTo>
                <a:lnTo>
                  <a:pt x="370" y="452"/>
                </a:lnTo>
                <a:lnTo>
                  <a:pt x="375" y="432"/>
                </a:lnTo>
                <a:lnTo>
                  <a:pt x="380" y="411"/>
                </a:lnTo>
                <a:lnTo>
                  <a:pt x="461" y="411"/>
                </a:lnTo>
                <a:lnTo>
                  <a:pt x="461" y="411"/>
                </a:lnTo>
                <a:lnTo>
                  <a:pt x="452" y="423"/>
                </a:lnTo>
                <a:lnTo>
                  <a:pt x="441" y="436"/>
                </a:lnTo>
                <a:lnTo>
                  <a:pt x="429" y="447"/>
                </a:lnTo>
                <a:lnTo>
                  <a:pt x="416" y="458"/>
                </a:lnTo>
                <a:lnTo>
                  <a:pt x="403" y="467"/>
                </a:lnTo>
                <a:lnTo>
                  <a:pt x="388" y="475"/>
                </a:lnTo>
                <a:lnTo>
                  <a:pt x="373" y="483"/>
                </a:lnTo>
                <a:lnTo>
                  <a:pt x="357" y="489"/>
                </a:lnTo>
                <a:lnTo>
                  <a:pt x="357" y="489"/>
                </a:lnTo>
                <a:close/>
              </a:path>
            </a:pathLst>
          </a:custGeom>
          <a:solidFill>
            <a:srgbClr val="DBA01B"/>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5" cstate="print"/>
          <a:stretch>
            <a:fillRect/>
          </a:stretch>
        </p:blipFill>
        <p:spPr>
          <a:xfrm>
            <a:off x="6505734" y="5754743"/>
            <a:ext cx="310347" cy="310347"/>
          </a:xfrm>
          <a:prstGeom prst="rect">
            <a:avLst/>
          </a:prstGeom>
        </p:spPr>
      </p:pic>
    </p:spTree>
    <p:extLst>
      <p:ext uri="{BB962C8B-B14F-4D97-AF65-F5344CB8AC3E}">
        <p14:creationId xmlns:p14="http://schemas.microsoft.com/office/powerpoint/2010/main" xmlns="" val="3292356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57D92FB-56D1-4670-98C6-5D2CA0D17155}"/>
              </a:ext>
            </a:extLst>
          </p:cNvPr>
          <p:cNvSpPr>
            <a:spLocks noGrp="1"/>
          </p:cNvSpPr>
          <p:nvPr>
            <p:ph type="title"/>
          </p:nvPr>
        </p:nvSpPr>
        <p:spPr/>
        <p:txBody>
          <a:bodyPr>
            <a:noAutofit/>
          </a:bodyPr>
          <a:lstStyle/>
          <a:p>
            <a:r>
              <a:rPr lang="en-GB" b="1" dirty="0">
                <a:solidFill>
                  <a:srgbClr val="264875"/>
                </a:solidFill>
                <a:latin typeface="Franklin Gothic Medium" panose="020B0603020102020204" pitchFamily="34" charset="0"/>
              </a:rPr>
              <a:t>UAE Health Insurance Market</a:t>
            </a:r>
          </a:p>
        </p:txBody>
      </p:sp>
      <p:graphicFrame>
        <p:nvGraphicFramePr>
          <p:cNvPr id="4" name="Chart 3">
            <a:extLst>
              <a:ext uri="{FF2B5EF4-FFF2-40B4-BE49-F238E27FC236}">
                <a16:creationId xmlns:a16="http://schemas.microsoft.com/office/drawing/2014/main" xmlns="" id="{D17E4C63-F6F4-49BB-B2E6-DD5D79D05727}"/>
              </a:ext>
            </a:extLst>
          </p:cNvPr>
          <p:cNvGraphicFramePr/>
          <p:nvPr>
            <p:extLst>
              <p:ext uri="{D42A27DB-BD31-4B8C-83A1-F6EECF244321}">
                <p14:modId xmlns:p14="http://schemas.microsoft.com/office/powerpoint/2010/main" xmlns="" val="4006657069"/>
              </p:ext>
            </p:extLst>
          </p:nvPr>
        </p:nvGraphicFramePr>
        <p:xfrm>
          <a:off x="239349" y="836712"/>
          <a:ext cx="11833315" cy="554461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xmlns="" id="{378EFB30-1F7C-4685-B343-83486592C4F3}"/>
              </a:ext>
            </a:extLst>
          </p:cNvPr>
          <p:cNvSpPr txBox="1"/>
          <p:nvPr/>
        </p:nvSpPr>
        <p:spPr>
          <a:xfrm>
            <a:off x="-24680" y="6237312"/>
            <a:ext cx="2821798" cy="307777"/>
          </a:xfrm>
          <a:prstGeom prst="rect">
            <a:avLst/>
          </a:prstGeom>
          <a:noFill/>
        </p:spPr>
        <p:txBody>
          <a:bodyPr wrap="none" rtlCol="0">
            <a:spAutoFit/>
          </a:bodyPr>
          <a:lstStyle/>
          <a:p>
            <a:r>
              <a:rPr lang="en-GB" sz="1400" dirty="0"/>
              <a:t>Source: Insurance Authority Reports</a:t>
            </a:r>
          </a:p>
        </p:txBody>
      </p:sp>
    </p:spTree>
    <p:extLst>
      <p:ext uri="{BB962C8B-B14F-4D97-AF65-F5344CB8AC3E}">
        <p14:creationId xmlns:p14="http://schemas.microsoft.com/office/powerpoint/2010/main" xmlns="" val="1363558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DF2F21D0-36BA-45FA-8930-9E034C1EEAED}"/>
              </a:ext>
            </a:extLst>
          </p:cNvPr>
          <p:cNvSpPr>
            <a:spLocks noGrp="1"/>
          </p:cNvSpPr>
          <p:nvPr>
            <p:ph sz="quarter" idx="13"/>
          </p:nvPr>
        </p:nvSpPr>
        <p:spPr>
          <a:xfrm>
            <a:off x="119336" y="908720"/>
            <a:ext cx="5976664" cy="5255790"/>
          </a:xfrm>
        </p:spPr>
        <p:txBody>
          <a:bodyPr/>
          <a:lstStyle/>
          <a:p>
            <a:r>
              <a:rPr lang="en-GB" dirty="0"/>
              <a:t>An explosion of data and contents</a:t>
            </a:r>
          </a:p>
          <a:p>
            <a:r>
              <a:rPr lang="en-GB" dirty="0"/>
              <a:t>Reliance on external data</a:t>
            </a:r>
          </a:p>
          <a:p>
            <a:r>
              <a:rPr lang="en-GB" dirty="0"/>
              <a:t>An explosion in computing power</a:t>
            </a:r>
          </a:p>
          <a:p>
            <a:r>
              <a:rPr lang="en-GB" dirty="0"/>
              <a:t>The rise of information activism</a:t>
            </a:r>
          </a:p>
          <a:p>
            <a:r>
              <a:rPr lang="en-GB" dirty="0"/>
              <a:t>Self service BI</a:t>
            </a:r>
          </a:p>
          <a:p>
            <a:endParaRPr lang="en-GB" dirty="0"/>
          </a:p>
        </p:txBody>
      </p:sp>
      <p:sp>
        <p:nvSpPr>
          <p:cNvPr id="3" name="Title 2">
            <a:extLst>
              <a:ext uri="{FF2B5EF4-FFF2-40B4-BE49-F238E27FC236}">
                <a16:creationId xmlns:a16="http://schemas.microsoft.com/office/drawing/2014/main" xmlns="" id="{6006B026-274C-4404-87C2-C0B2DED6E46F}"/>
              </a:ext>
            </a:extLst>
          </p:cNvPr>
          <p:cNvSpPr>
            <a:spLocks noGrp="1"/>
          </p:cNvSpPr>
          <p:nvPr>
            <p:ph type="title"/>
          </p:nvPr>
        </p:nvSpPr>
        <p:spPr/>
        <p:txBody>
          <a:bodyPr>
            <a:noAutofit/>
          </a:bodyPr>
          <a:lstStyle/>
          <a:p>
            <a:r>
              <a:rPr lang="en-GB" b="1" dirty="0">
                <a:solidFill>
                  <a:srgbClr val="264875"/>
                </a:solidFill>
                <a:latin typeface="Franklin Gothic Medium" panose="020B0603020102020204" pitchFamily="34" charset="0"/>
              </a:rPr>
              <a:t>Underlying Forces</a:t>
            </a:r>
          </a:p>
        </p:txBody>
      </p:sp>
      <p:pic>
        <p:nvPicPr>
          <p:cNvPr id="5" name="Picture 4">
            <a:extLst>
              <a:ext uri="{FF2B5EF4-FFF2-40B4-BE49-F238E27FC236}">
                <a16:creationId xmlns:a16="http://schemas.microsoft.com/office/drawing/2014/main" xmlns="" id="{8E5E999A-A37D-4AAF-87A9-F42E888301A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96000" y="708320"/>
            <a:ext cx="6070646" cy="5762256"/>
          </a:xfrm>
          <a:prstGeom prst="rect">
            <a:avLst/>
          </a:prstGeom>
        </p:spPr>
      </p:pic>
    </p:spTree>
    <p:extLst>
      <p:ext uri="{BB962C8B-B14F-4D97-AF65-F5344CB8AC3E}">
        <p14:creationId xmlns:p14="http://schemas.microsoft.com/office/powerpoint/2010/main" xmlns="" val="660524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Autofit/>
          </a:bodyPr>
          <a:lstStyle/>
          <a:p>
            <a:r>
              <a:rPr lang="en-GB" b="1" dirty="0">
                <a:solidFill>
                  <a:srgbClr val="264875"/>
                </a:solidFill>
                <a:latin typeface="Franklin Gothic Medium" panose="020B0603020102020204" pitchFamily="34" charset="0"/>
              </a:rPr>
              <a:t>Analytics Maturity</a:t>
            </a:r>
          </a:p>
        </p:txBody>
      </p:sp>
      <p:pic>
        <p:nvPicPr>
          <p:cNvPr id="2050" name="Picture 2" descr="analytic-maturity"/>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39948" y="836713"/>
            <a:ext cx="8360508" cy="56342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19133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lik_L01_PPT_-12.pn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592744" y="1772817"/>
            <a:ext cx="8075257" cy="2728813"/>
          </a:xfrm>
          <a:prstGeom prst="rect">
            <a:avLst/>
          </a:prstGeom>
        </p:spPr>
      </p:pic>
      <p:sp>
        <p:nvSpPr>
          <p:cNvPr id="7" name="Text Placeholder 2"/>
          <p:cNvSpPr txBox="1">
            <a:spLocks/>
          </p:cNvSpPr>
          <p:nvPr/>
        </p:nvSpPr>
        <p:spPr>
          <a:xfrm>
            <a:off x="1631504" y="2272359"/>
            <a:ext cx="860974" cy="227113"/>
          </a:xfrm>
          <a:prstGeom prst="rect">
            <a:avLst/>
          </a:prstGeom>
        </p:spPr>
        <p:txBody>
          <a:bodyPr wrap="square" lIns="0" tIns="0" rIns="0" bIns="0">
            <a:spAutoFit/>
          </a:bodyPr>
          <a:lstStyle>
            <a:lvl1pPr marL="169863" indent="-169863" algn="l" defTabSz="457200" rtl="0" eaLnBrk="1" latinLnBrk="0" hangingPunct="1">
              <a:lnSpc>
                <a:spcPct val="120000"/>
              </a:lnSpc>
              <a:spcBef>
                <a:spcPct val="20000"/>
              </a:spcBef>
              <a:buClr>
                <a:schemeClr val="accent1"/>
              </a:buClr>
              <a:buFont typeface="Arial"/>
              <a:buChar char="•"/>
              <a:defRPr sz="1800" kern="1200" baseline="0">
                <a:solidFill>
                  <a:schemeClr val="bg2"/>
                </a:solidFill>
                <a:latin typeface="+mn-lt"/>
                <a:ea typeface="+mn-ea"/>
                <a:cs typeface="+mn-cs"/>
              </a:defRPr>
            </a:lvl1pPr>
            <a:lvl2pPr marL="455613" indent="-230188" algn="l" defTabSz="457200" rtl="0" eaLnBrk="1" latinLnBrk="0" hangingPunct="1">
              <a:lnSpc>
                <a:spcPct val="120000"/>
              </a:lnSpc>
              <a:spcBef>
                <a:spcPct val="20000"/>
              </a:spcBef>
              <a:buClr>
                <a:schemeClr val="accent1"/>
              </a:buClr>
              <a:buFont typeface="Arial"/>
              <a:buChar char="–"/>
              <a:defRPr sz="1800" kern="1200" baseline="0">
                <a:solidFill>
                  <a:schemeClr val="bg2"/>
                </a:solidFill>
                <a:latin typeface="+mn-lt"/>
                <a:ea typeface="+mn-ea"/>
                <a:cs typeface="+mn-cs"/>
              </a:defRPr>
            </a:lvl2pPr>
            <a:lvl3pPr marL="1143000" indent="-228600" algn="l" defTabSz="457200" rtl="0" eaLnBrk="1" latinLnBrk="0" hangingPunct="1">
              <a:lnSpc>
                <a:spcPct val="120000"/>
              </a:lnSpc>
              <a:spcBef>
                <a:spcPct val="20000"/>
              </a:spcBef>
              <a:buFont typeface="Arial"/>
              <a:buChar char="•"/>
              <a:defRPr sz="1600" kern="1200">
                <a:solidFill>
                  <a:srgbClr val="8C8C8C"/>
                </a:solidFill>
                <a:latin typeface="+mn-lt"/>
                <a:ea typeface="+mn-ea"/>
                <a:cs typeface="+mn-cs"/>
              </a:defRPr>
            </a:lvl3pPr>
            <a:lvl4pPr marL="1600200" indent="-228600" algn="l" defTabSz="457200" rtl="0" eaLnBrk="1" latinLnBrk="0" hangingPunct="1">
              <a:lnSpc>
                <a:spcPct val="120000"/>
              </a:lnSpc>
              <a:spcBef>
                <a:spcPct val="20000"/>
              </a:spcBef>
              <a:buFont typeface="Arial"/>
              <a:buChar char="–"/>
              <a:defRPr sz="1600" kern="1200">
                <a:solidFill>
                  <a:srgbClr val="8C8C8C"/>
                </a:solidFill>
                <a:latin typeface="+mn-lt"/>
                <a:ea typeface="+mn-ea"/>
                <a:cs typeface="+mn-cs"/>
              </a:defRPr>
            </a:lvl4pPr>
            <a:lvl5pPr marL="2057400" indent="-228600" algn="l" defTabSz="457200" rtl="0" eaLnBrk="1" latinLnBrk="0" hangingPunct="1">
              <a:lnSpc>
                <a:spcPct val="120000"/>
              </a:lnSpc>
              <a:spcBef>
                <a:spcPct val="20000"/>
              </a:spcBef>
              <a:buFont typeface="Arial"/>
              <a:buChar char="»"/>
              <a:defRPr sz="1600" kern="1200">
                <a:solidFill>
                  <a:srgbClr val="8C8C8C"/>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ct val="80000"/>
              </a:lnSpc>
              <a:buNone/>
            </a:pPr>
            <a:r>
              <a:rPr lang="en-GB" dirty="0">
                <a:solidFill>
                  <a:schemeClr val="accent3"/>
                </a:solidFill>
              </a:rPr>
              <a:t>HIGH</a:t>
            </a:r>
          </a:p>
        </p:txBody>
      </p:sp>
      <p:sp>
        <p:nvSpPr>
          <p:cNvPr id="8" name="Text Placeholder 2"/>
          <p:cNvSpPr txBox="1">
            <a:spLocks/>
          </p:cNvSpPr>
          <p:nvPr/>
        </p:nvSpPr>
        <p:spPr>
          <a:xfrm>
            <a:off x="1775520" y="3926634"/>
            <a:ext cx="716958" cy="227113"/>
          </a:xfrm>
          <a:prstGeom prst="rect">
            <a:avLst/>
          </a:prstGeom>
        </p:spPr>
        <p:txBody>
          <a:bodyPr wrap="square" lIns="0" tIns="0" rIns="0" bIns="0">
            <a:spAutoFit/>
          </a:bodyPr>
          <a:lstStyle>
            <a:lvl1pPr marL="169863" indent="-169863" algn="l" defTabSz="457200" rtl="0" eaLnBrk="1" latinLnBrk="0" hangingPunct="1">
              <a:lnSpc>
                <a:spcPct val="120000"/>
              </a:lnSpc>
              <a:spcBef>
                <a:spcPct val="20000"/>
              </a:spcBef>
              <a:buClr>
                <a:schemeClr val="accent1"/>
              </a:buClr>
              <a:buFont typeface="Arial"/>
              <a:buChar char="•"/>
              <a:defRPr sz="1800" kern="1200" baseline="0">
                <a:solidFill>
                  <a:schemeClr val="bg2"/>
                </a:solidFill>
                <a:latin typeface="+mn-lt"/>
                <a:ea typeface="+mn-ea"/>
                <a:cs typeface="+mn-cs"/>
              </a:defRPr>
            </a:lvl1pPr>
            <a:lvl2pPr marL="455613" indent="-230188" algn="l" defTabSz="457200" rtl="0" eaLnBrk="1" latinLnBrk="0" hangingPunct="1">
              <a:lnSpc>
                <a:spcPct val="120000"/>
              </a:lnSpc>
              <a:spcBef>
                <a:spcPct val="20000"/>
              </a:spcBef>
              <a:buClr>
                <a:schemeClr val="accent1"/>
              </a:buClr>
              <a:buFont typeface="Arial"/>
              <a:buChar char="–"/>
              <a:defRPr sz="1800" kern="1200" baseline="0">
                <a:solidFill>
                  <a:schemeClr val="bg2"/>
                </a:solidFill>
                <a:latin typeface="+mn-lt"/>
                <a:ea typeface="+mn-ea"/>
                <a:cs typeface="+mn-cs"/>
              </a:defRPr>
            </a:lvl2pPr>
            <a:lvl3pPr marL="1143000" indent="-228600" algn="l" defTabSz="457200" rtl="0" eaLnBrk="1" latinLnBrk="0" hangingPunct="1">
              <a:lnSpc>
                <a:spcPct val="120000"/>
              </a:lnSpc>
              <a:spcBef>
                <a:spcPct val="20000"/>
              </a:spcBef>
              <a:buFont typeface="Arial"/>
              <a:buChar char="•"/>
              <a:defRPr sz="1600" kern="1200">
                <a:solidFill>
                  <a:srgbClr val="8C8C8C"/>
                </a:solidFill>
                <a:latin typeface="+mn-lt"/>
                <a:ea typeface="+mn-ea"/>
                <a:cs typeface="+mn-cs"/>
              </a:defRPr>
            </a:lvl3pPr>
            <a:lvl4pPr marL="1600200" indent="-228600" algn="l" defTabSz="457200" rtl="0" eaLnBrk="1" latinLnBrk="0" hangingPunct="1">
              <a:lnSpc>
                <a:spcPct val="120000"/>
              </a:lnSpc>
              <a:spcBef>
                <a:spcPct val="20000"/>
              </a:spcBef>
              <a:buFont typeface="Arial"/>
              <a:buChar char="–"/>
              <a:defRPr sz="1600" kern="1200">
                <a:solidFill>
                  <a:srgbClr val="8C8C8C"/>
                </a:solidFill>
                <a:latin typeface="+mn-lt"/>
                <a:ea typeface="+mn-ea"/>
                <a:cs typeface="+mn-cs"/>
              </a:defRPr>
            </a:lvl4pPr>
            <a:lvl5pPr marL="2057400" indent="-228600" algn="l" defTabSz="457200" rtl="0" eaLnBrk="1" latinLnBrk="0" hangingPunct="1">
              <a:lnSpc>
                <a:spcPct val="120000"/>
              </a:lnSpc>
              <a:spcBef>
                <a:spcPct val="20000"/>
              </a:spcBef>
              <a:buFont typeface="Arial"/>
              <a:buChar char="»"/>
              <a:defRPr sz="1600" kern="1200">
                <a:solidFill>
                  <a:srgbClr val="8C8C8C"/>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ct val="80000"/>
              </a:lnSpc>
              <a:buNone/>
            </a:pPr>
            <a:r>
              <a:rPr lang="en-GB" dirty="0">
                <a:solidFill>
                  <a:schemeClr val="accent3"/>
                </a:solidFill>
              </a:rPr>
              <a:t>LOW</a:t>
            </a:r>
          </a:p>
        </p:txBody>
      </p:sp>
      <p:sp>
        <p:nvSpPr>
          <p:cNvPr id="9" name="Text Placeholder 2"/>
          <p:cNvSpPr txBox="1">
            <a:spLocks/>
          </p:cNvSpPr>
          <p:nvPr/>
        </p:nvSpPr>
        <p:spPr>
          <a:xfrm>
            <a:off x="1631505" y="2961893"/>
            <a:ext cx="860975" cy="448713"/>
          </a:xfrm>
          <a:prstGeom prst="rect">
            <a:avLst/>
          </a:prstGeom>
        </p:spPr>
        <p:txBody>
          <a:bodyPr wrap="square" lIns="0" tIns="0" rIns="0" bIns="0">
            <a:spAutoFit/>
          </a:bodyPr>
          <a:lstStyle>
            <a:lvl1pPr marL="169863" indent="-169863" algn="l" defTabSz="457200" rtl="0" eaLnBrk="1" latinLnBrk="0" hangingPunct="1">
              <a:lnSpc>
                <a:spcPct val="120000"/>
              </a:lnSpc>
              <a:spcBef>
                <a:spcPct val="20000"/>
              </a:spcBef>
              <a:buClr>
                <a:schemeClr val="accent1"/>
              </a:buClr>
              <a:buFont typeface="Arial"/>
              <a:buChar char="•"/>
              <a:defRPr sz="1800" kern="1200" baseline="0">
                <a:solidFill>
                  <a:schemeClr val="bg2"/>
                </a:solidFill>
                <a:latin typeface="+mn-lt"/>
                <a:ea typeface="+mn-ea"/>
                <a:cs typeface="+mn-cs"/>
              </a:defRPr>
            </a:lvl1pPr>
            <a:lvl2pPr marL="455613" indent="-230188" algn="l" defTabSz="457200" rtl="0" eaLnBrk="1" latinLnBrk="0" hangingPunct="1">
              <a:lnSpc>
                <a:spcPct val="120000"/>
              </a:lnSpc>
              <a:spcBef>
                <a:spcPct val="20000"/>
              </a:spcBef>
              <a:buClr>
                <a:schemeClr val="accent1"/>
              </a:buClr>
              <a:buFont typeface="Arial"/>
              <a:buChar char="–"/>
              <a:defRPr sz="1800" kern="1200" baseline="0">
                <a:solidFill>
                  <a:schemeClr val="bg2"/>
                </a:solidFill>
                <a:latin typeface="+mn-lt"/>
                <a:ea typeface="+mn-ea"/>
                <a:cs typeface="+mn-cs"/>
              </a:defRPr>
            </a:lvl2pPr>
            <a:lvl3pPr marL="1143000" indent="-228600" algn="l" defTabSz="457200" rtl="0" eaLnBrk="1" latinLnBrk="0" hangingPunct="1">
              <a:lnSpc>
                <a:spcPct val="120000"/>
              </a:lnSpc>
              <a:spcBef>
                <a:spcPct val="20000"/>
              </a:spcBef>
              <a:buFont typeface="Arial"/>
              <a:buChar char="•"/>
              <a:defRPr sz="1600" kern="1200">
                <a:solidFill>
                  <a:srgbClr val="8C8C8C"/>
                </a:solidFill>
                <a:latin typeface="+mn-lt"/>
                <a:ea typeface="+mn-ea"/>
                <a:cs typeface="+mn-cs"/>
              </a:defRPr>
            </a:lvl3pPr>
            <a:lvl4pPr marL="1600200" indent="-228600" algn="l" defTabSz="457200" rtl="0" eaLnBrk="1" latinLnBrk="0" hangingPunct="1">
              <a:lnSpc>
                <a:spcPct val="120000"/>
              </a:lnSpc>
              <a:spcBef>
                <a:spcPct val="20000"/>
              </a:spcBef>
              <a:buFont typeface="Arial"/>
              <a:buChar char="–"/>
              <a:defRPr sz="1600" kern="1200">
                <a:solidFill>
                  <a:srgbClr val="8C8C8C"/>
                </a:solidFill>
                <a:latin typeface="+mn-lt"/>
                <a:ea typeface="+mn-ea"/>
                <a:cs typeface="+mn-cs"/>
              </a:defRPr>
            </a:lvl4pPr>
            <a:lvl5pPr marL="2057400" indent="-228600" algn="l" defTabSz="457200" rtl="0" eaLnBrk="1" latinLnBrk="0" hangingPunct="1">
              <a:lnSpc>
                <a:spcPct val="120000"/>
              </a:lnSpc>
              <a:spcBef>
                <a:spcPct val="20000"/>
              </a:spcBef>
              <a:buFont typeface="Arial"/>
              <a:buChar char="»"/>
              <a:defRPr sz="1600" kern="1200">
                <a:solidFill>
                  <a:srgbClr val="8C8C8C"/>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ct val="80000"/>
              </a:lnSpc>
              <a:buNone/>
            </a:pPr>
            <a:r>
              <a:rPr lang="en-GB" dirty="0">
                <a:solidFill>
                  <a:schemeClr val="accent3"/>
                </a:solidFill>
              </a:rPr>
              <a:t>Analytic value</a:t>
            </a:r>
          </a:p>
        </p:txBody>
      </p:sp>
      <p:sp>
        <p:nvSpPr>
          <p:cNvPr id="10" name="Text Placeholder 2"/>
          <p:cNvSpPr txBox="1">
            <a:spLocks/>
          </p:cNvSpPr>
          <p:nvPr/>
        </p:nvSpPr>
        <p:spPr>
          <a:xfrm>
            <a:off x="4322118" y="4612660"/>
            <a:ext cx="1220100" cy="448713"/>
          </a:xfrm>
          <a:prstGeom prst="rect">
            <a:avLst/>
          </a:prstGeom>
        </p:spPr>
        <p:txBody>
          <a:bodyPr wrap="square" lIns="0" tIns="0" rIns="0" bIns="0">
            <a:spAutoFit/>
          </a:bodyPr>
          <a:lstStyle>
            <a:lvl1pPr marL="169863" indent="-169863" algn="l" defTabSz="457200" rtl="0" eaLnBrk="1" latinLnBrk="0" hangingPunct="1">
              <a:lnSpc>
                <a:spcPct val="120000"/>
              </a:lnSpc>
              <a:spcBef>
                <a:spcPct val="20000"/>
              </a:spcBef>
              <a:buClr>
                <a:schemeClr val="accent1"/>
              </a:buClr>
              <a:buFont typeface="Arial"/>
              <a:buChar char="•"/>
              <a:defRPr sz="1800" kern="1200" baseline="0">
                <a:solidFill>
                  <a:schemeClr val="bg2"/>
                </a:solidFill>
                <a:latin typeface="+mn-lt"/>
                <a:ea typeface="+mn-ea"/>
                <a:cs typeface="+mn-cs"/>
              </a:defRPr>
            </a:lvl1pPr>
            <a:lvl2pPr marL="455613" indent="-230188" algn="l" defTabSz="457200" rtl="0" eaLnBrk="1" latinLnBrk="0" hangingPunct="1">
              <a:lnSpc>
                <a:spcPct val="120000"/>
              </a:lnSpc>
              <a:spcBef>
                <a:spcPct val="20000"/>
              </a:spcBef>
              <a:buClr>
                <a:schemeClr val="accent1"/>
              </a:buClr>
              <a:buFont typeface="Arial"/>
              <a:buChar char="–"/>
              <a:defRPr sz="1800" kern="1200" baseline="0">
                <a:solidFill>
                  <a:schemeClr val="bg2"/>
                </a:solidFill>
                <a:latin typeface="+mn-lt"/>
                <a:ea typeface="+mn-ea"/>
                <a:cs typeface="+mn-cs"/>
              </a:defRPr>
            </a:lvl2pPr>
            <a:lvl3pPr marL="1143000" indent="-228600" algn="l" defTabSz="457200" rtl="0" eaLnBrk="1" latinLnBrk="0" hangingPunct="1">
              <a:lnSpc>
                <a:spcPct val="120000"/>
              </a:lnSpc>
              <a:spcBef>
                <a:spcPct val="20000"/>
              </a:spcBef>
              <a:buFont typeface="Arial"/>
              <a:buChar char="•"/>
              <a:defRPr sz="1600" kern="1200">
                <a:solidFill>
                  <a:srgbClr val="8C8C8C"/>
                </a:solidFill>
                <a:latin typeface="+mn-lt"/>
                <a:ea typeface="+mn-ea"/>
                <a:cs typeface="+mn-cs"/>
              </a:defRPr>
            </a:lvl3pPr>
            <a:lvl4pPr marL="1600200" indent="-228600" algn="l" defTabSz="457200" rtl="0" eaLnBrk="1" latinLnBrk="0" hangingPunct="1">
              <a:lnSpc>
                <a:spcPct val="120000"/>
              </a:lnSpc>
              <a:spcBef>
                <a:spcPct val="20000"/>
              </a:spcBef>
              <a:buFont typeface="Arial"/>
              <a:buChar char="–"/>
              <a:defRPr sz="1600" kern="1200">
                <a:solidFill>
                  <a:srgbClr val="8C8C8C"/>
                </a:solidFill>
                <a:latin typeface="+mn-lt"/>
                <a:ea typeface="+mn-ea"/>
                <a:cs typeface="+mn-cs"/>
              </a:defRPr>
            </a:lvl4pPr>
            <a:lvl5pPr marL="2057400" indent="-228600" algn="l" defTabSz="457200" rtl="0" eaLnBrk="1" latinLnBrk="0" hangingPunct="1">
              <a:lnSpc>
                <a:spcPct val="120000"/>
              </a:lnSpc>
              <a:spcBef>
                <a:spcPct val="20000"/>
              </a:spcBef>
              <a:buFont typeface="Arial"/>
              <a:buChar char="»"/>
              <a:defRPr sz="1600" kern="1200">
                <a:solidFill>
                  <a:srgbClr val="8C8C8C"/>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buNone/>
            </a:pPr>
            <a:r>
              <a:rPr lang="en-GB" b="1" dirty="0">
                <a:solidFill>
                  <a:srgbClr val="FED667"/>
                </a:solidFill>
              </a:rPr>
              <a:t>BUSINESS USERS</a:t>
            </a:r>
          </a:p>
        </p:txBody>
      </p:sp>
      <p:sp>
        <p:nvSpPr>
          <p:cNvPr id="11" name="Text Placeholder 2"/>
          <p:cNvSpPr txBox="1">
            <a:spLocks/>
          </p:cNvSpPr>
          <p:nvPr/>
        </p:nvSpPr>
        <p:spPr>
          <a:xfrm>
            <a:off x="7421992" y="4612660"/>
            <a:ext cx="1220100" cy="448713"/>
          </a:xfrm>
          <a:prstGeom prst="rect">
            <a:avLst/>
          </a:prstGeom>
        </p:spPr>
        <p:txBody>
          <a:bodyPr wrap="square" lIns="0" tIns="0" rIns="0" bIns="0">
            <a:spAutoFit/>
          </a:bodyPr>
          <a:lstStyle>
            <a:lvl1pPr marL="169863" indent="-169863" algn="l" defTabSz="457200" rtl="0" eaLnBrk="1" latinLnBrk="0" hangingPunct="1">
              <a:lnSpc>
                <a:spcPct val="120000"/>
              </a:lnSpc>
              <a:spcBef>
                <a:spcPct val="20000"/>
              </a:spcBef>
              <a:buClr>
                <a:schemeClr val="accent1"/>
              </a:buClr>
              <a:buFont typeface="Arial"/>
              <a:buChar char="•"/>
              <a:defRPr sz="1800" kern="1200" baseline="0">
                <a:solidFill>
                  <a:schemeClr val="bg2"/>
                </a:solidFill>
                <a:latin typeface="+mn-lt"/>
                <a:ea typeface="+mn-ea"/>
                <a:cs typeface="+mn-cs"/>
              </a:defRPr>
            </a:lvl1pPr>
            <a:lvl2pPr marL="455613" indent="-230188" algn="l" defTabSz="457200" rtl="0" eaLnBrk="1" latinLnBrk="0" hangingPunct="1">
              <a:lnSpc>
                <a:spcPct val="120000"/>
              </a:lnSpc>
              <a:spcBef>
                <a:spcPct val="20000"/>
              </a:spcBef>
              <a:buClr>
                <a:schemeClr val="accent1"/>
              </a:buClr>
              <a:buFont typeface="Arial"/>
              <a:buChar char="–"/>
              <a:defRPr sz="1800" kern="1200" baseline="0">
                <a:solidFill>
                  <a:schemeClr val="bg2"/>
                </a:solidFill>
                <a:latin typeface="+mn-lt"/>
                <a:ea typeface="+mn-ea"/>
                <a:cs typeface="+mn-cs"/>
              </a:defRPr>
            </a:lvl2pPr>
            <a:lvl3pPr marL="1143000" indent="-228600" algn="l" defTabSz="457200" rtl="0" eaLnBrk="1" latinLnBrk="0" hangingPunct="1">
              <a:lnSpc>
                <a:spcPct val="120000"/>
              </a:lnSpc>
              <a:spcBef>
                <a:spcPct val="20000"/>
              </a:spcBef>
              <a:buFont typeface="Arial"/>
              <a:buChar char="•"/>
              <a:defRPr sz="1600" kern="1200">
                <a:solidFill>
                  <a:srgbClr val="8C8C8C"/>
                </a:solidFill>
                <a:latin typeface="+mn-lt"/>
                <a:ea typeface="+mn-ea"/>
                <a:cs typeface="+mn-cs"/>
              </a:defRPr>
            </a:lvl3pPr>
            <a:lvl4pPr marL="1600200" indent="-228600" algn="l" defTabSz="457200" rtl="0" eaLnBrk="1" latinLnBrk="0" hangingPunct="1">
              <a:lnSpc>
                <a:spcPct val="120000"/>
              </a:lnSpc>
              <a:spcBef>
                <a:spcPct val="20000"/>
              </a:spcBef>
              <a:buFont typeface="Arial"/>
              <a:buChar char="–"/>
              <a:defRPr sz="1600" kern="1200">
                <a:solidFill>
                  <a:srgbClr val="8C8C8C"/>
                </a:solidFill>
                <a:latin typeface="+mn-lt"/>
                <a:ea typeface="+mn-ea"/>
                <a:cs typeface="+mn-cs"/>
              </a:defRPr>
            </a:lvl4pPr>
            <a:lvl5pPr marL="2057400" indent="-228600" algn="l" defTabSz="457200" rtl="0" eaLnBrk="1" latinLnBrk="0" hangingPunct="1">
              <a:lnSpc>
                <a:spcPct val="120000"/>
              </a:lnSpc>
              <a:spcBef>
                <a:spcPct val="20000"/>
              </a:spcBef>
              <a:buFont typeface="Arial"/>
              <a:buChar char="»"/>
              <a:defRPr sz="1600" kern="1200">
                <a:solidFill>
                  <a:srgbClr val="8C8C8C"/>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buNone/>
            </a:pPr>
            <a:r>
              <a:rPr lang="en-GB" b="1" dirty="0">
                <a:solidFill>
                  <a:srgbClr val="F78619"/>
                </a:solidFill>
              </a:rPr>
              <a:t>DATA SCIENTISTS</a:t>
            </a:r>
          </a:p>
        </p:txBody>
      </p:sp>
      <p:sp>
        <p:nvSpPr>
          <p:cNvPr id="12" name="Text Placeholder 2"/>
          <p:cNvSpPr txBox="1">
            <a:spLocks/>
          </p:cNvSpPr>
          <p:nvPr/>
        </p:nvSpPr>
        <p:spPr>
          <a:xfrm>
            <a:off x="1963794" y="3356992"/>
            <a:ext cx="4420239" cy="369332"/>
          </a:xfrm>
          <a:prstGeom prst="rect">
            <a:avLst/>
          </a:prstGeom>
        </p:spPr>
        <p:txBody>
          <a:bodyPr wrap="square" lIns="0" tIns="0" rIns="0" bIns="0">
            <a:spAutoFit/>
          </a:bodyPr>
          <a:lstStyle>
            <a:lvl1pPr marL="169863" indent="-169863" algn="l" defTabSz="457200" rtl="0" eaLnBrk="1" latinLnBrk="0" hangingPunct="1">
              <a:lnSpc>
                <a:spcPct val="120000"/>
              </a:lnSpc>
              <a:spcBef>
                <a:spcPct val="20000"/>
              </a:spcBef>
              <a:buClr>
                <a:schemeClr val="accent1"/>
              </a:buClr>
              <a:buFont typeface="Arial"/>
              <a:buChar char="•"/>
              <a:defRPr sz="1800" kern="1200" baseline="0">
                <a:solidFill>
                  <a:schemeClr val="bg2"/>
                </a:solidFill>
                <a:latin typeface="+mn-lt"/>
                <a:ea typeface="+mn-ea"/>
                <a:cs typeface="+mn-cs"/>
              </a:defRPr>
            </a:lvl1pPr>
            <a:lvl2pPr marL="455613" indent="-230188" algn="l" defTabSz="457200" rtl="0" eaLnBrk="1" latinLnBrk="0" hangingPunct="1">
              <a:lnSpc>
                <a:spcPct val="120000"/>
              </a:lnSpc>
              <a:spcBef>
                <a:spcPct val="20000"/>
              </a:spcBef>
              <a:buClr>
                <a:schemeClr val="accent1"/>
              </a:buClr>
              <a:buFont typeface="Arial"/>
              <a:buChar char="–"/>
              <a:defRPr sz="1800" kern="1200" baseline="0">
                <a:solidFill>
                  <a:schemeClr val="bg2"/>
                </a:solidFill>
                <a:latin typeface="+mn-lt"/>
                <a:ea typeface="+mn-ea"/>
                <a:cs typeface="+mn-cs"/>
              </a:defRPr>
            </a:lvl2pPr>
            <a:lvl3pPr marL="1143000" indent="-228600" algn="l" defTabSz="457200" rtl="0" eaLnBrk="1" latinLnBrk="0" hangingPunct="1">
              <a:lnSpc>
                <a:spcPct val="120000"/>
              </a:lnSpc>
              <a:spcBef>
                <a:spcPct val="20000"/>
              </a:spcBef>
              <a:buFont typeface="Arial"/>
              <a:buChar char="•"/>
              <a:defRPr sz="1600" kern="1200">
                <a:solidFill>
                  <a:srgbClr val="8C8C8C"/>
                </a:solidFill>
                <a:latin typeface="+mn-lt"/>
                <a:ea typeface="+mn-ea"/>
                <a:cs typeface="+mn-cs"/>
              </a:defRPr>
            </a:lvl3pPr>
            <a:lvl4pPr marL="1600200" indent="-228600" algn="l" defTabSz="457200" rtl="0" eaLnBrk="1" latinLnBrk="0" hangingPunct="1">
              <a:lnSpc>
                <a:spcPct val="120000"/>
              </a:lnSpc>
              <a:spcBef>
                <a:spcPct val="20000"/>
              </a:spcBef>
              <a:buFont typeface="Arial"/>
              <a:buChar char="–"/>
              <a:defRPr sz="1600" kern="1200">
                <a:solidFill>
                  <a:srgbClr val="8C8C8C"/>
                </a:solidFill>
                <a:latin typeface="+mn-lt"/>
                <a:ea typeface="+mn-ea"/>
                <a:cs typeface="+mn-cs"/>
              </a:defRPr>
            </a:lvl4pPr>
            <a:lvl5pPr marL="2057400" indent="-228600" algn="l" defTabSz="457200" rtl="0" eaLnBrk="1" latinLnBrk="0" hangingPunct="1">
              <a:lnSpc>
                <a:spcPct val="120000"/>
              </a:lnSpc>
              <a:spcBef>
                <a:spcPct val="20000"/>
              </a:spcBef>
              <a:buFont typeface="Arial"/>
              <a:buChar char="»"/>
              <a:defRPr sz="1600" kern="1200">
                <a:solidFill>
                  <a:srgbClr val="8C8C8C"/>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00000"/>
              </a:lnSpc>
              <a:buNone/>
            </a:pPr>
            <a:r>
              <a:rPr lang="en-GB" sz="2400" dirty="0">
                <a:solidFill>
                  <a:schemeClr val="bg1"/>
                </a:solidFill>
              </a:rPr>
              <a:t>Descriptive analytics</a:t>
            </a:r>
          </a:p>
        </p:txBody>
      </p:sp>
      <p:sp>
        <p:nvSpPr>
          <p:cNvPr id="13" name="Text Placeholder 2"/>
          <p:cNvSpPr txBox="1">
            <a:spLocks/>
          </p:cNvSpPr>
          <p:nvPr/>
        </p:nvSpPr>
        <p:spPr>
          <a:xfrm>
            <a:off x="3287689" y="4136052"/>
            <a:ext cx="4420239" cy="276999"/>
          </a:xfrm>
          <a:prstGeom prst="rect">
            <a:avLst/>
          </a:prstGeom>
        </p:spPr>
        <p:txBody>
          <a:bodyPr wrap="square" lIns="0" tIns="0" rIns="0" bIns="0">
            <a:spAutoFit/>
          </a:bodyPr>
          <a:lstStyle>
            <a:lvl1pPr marL="169863" indent="-169863" algn="l" defTabSz="457200" rtl="0" eaLnBrk="1" latinLnBrk="0" hangingPunct="1">
              <a:lnSpc>
                <a:spcPct val="120000"/>
              </a:lnSpc>
              <a:spcBef>
                <a:spcPct val="20000"/>
              </a:spcBef>
              <a:buClr>
                <a:schemeClr val="accent1"/>
              </a:buClr>
              <a:buFont typeface="Arial"/>
              <a:buChar char="•"/>
              <a:defRPr sz="1800" kern="1200" baseline="0">
                <a:solidFill>
                  <a:schemeClr val="bg2"/>
                </a:solidFill>
                <a:latin typeface="+mn-lt"/>
                <a:ea typeface="+mn-ea"/>
                <a:cs typeface="+mn-cs"/>
              </a:defRPr>
            </a:lvl1pPr>
            <a:lvl2pPr marL="455613" indent="-230188" algn="l" defTabSz="457200" rtl="0" eaLnBrk="1" latinLnBrk="0" hangingPunct="1">
              <a:lnSpc>
                <a:spcPct val="120000"/>
              </a:lnSpc>
              <a:spcBef>
                <a:spcPct val="20000"/>
              </a:spcBef>
              <a:buClr>
                <a:schemeClr val="accent1"/>
              </a:buClr>
              <a:buFont typeface="Arial"/>
              <a:buChar char="–"/>
              <a:defRPr sz="1800" kern="1200" baseline="0">
                <a:solidFill>
                  <a:schemeClr val="bg2"/>
                </a:solidFill>
                <a:latin typeface="+mn-lt"/>
                <a:ea typeface="+mn-ea"/>
                <a:cs typeface="+mn-cs"/>
              </a:defRPr>
            </a:lvl2pPr>
            <a:lvl3pPr marL="1143000" indent="-228600" algn="l" defTabSz="457200" rtl="0" eaLnBrk="1" latinLnBrk="0" hangingPunct="1">
              <a:lnSpc>
                <a:spcPct val="120000"/>
              </a:lnSpc>
              <a:spcBef>
                <a:spcPct val="20000"/>
              </a:spcBef>
              <a:buFont typeface="Arial"/>
              <a:buChar char="•"/>
              <a:defRPr sz="1600" kern="1200">
                <a:solidFill>
                  <a:srgbClr val="8C8C8C"/>
                </a:solidFill>
                <a:latin typeface="+mn-lt"/>
                <a:ea typeface="+mn-ea"/>
                <a:cs typeface="+mn-cs"/>
              </a:defRPr>
            </a:lvl3pPr>
            <a:lvl4pPr marL="1600200" indent="-228600" algn="l" defTabSz="457200" rtl="0" eaLnBrk="1" latinLnBrk="0" hangingPunct="1">
              <a:lnSpc>
                <a:spcPct val="120000"/>
              </a:lnSpc>
              <a:spcBef>
                <a:spcPct val="20000"/>
              </a:spcBef>
              <a:buFont typeface="Arial"/>
              <a:buChar char="–"/>
              <a:defRPr sz="1600" kern="1200">
                <a:solidFill>
                  <a:srgbClr val="8C8C8C"/>
                </a:solidFill>
                <a:latin typeface="+mn-lt"/>
                <a:ea typeface="+mn-ea"/>
                <a:cs typeface="+mn-cs"/>
              </a:defRPr>
            </a:lvl4pPr>
            <a:lvl5pPr marL="2057400" indent="-228600" algn="l" defTabSz="457200" rtl="0" eaLnBrk="1" latinLnBrk="0" hangingPunct="1">
              <a:lnSpc>
                <a:spcPct val="120000"/>
              </a:lnSpc>
              <a:spcBef>
                <a:spcPct val="20000"/>
              </a:spcBef>
              <a:buFont typeface="Arial"/>
              <a:buChar char="»"/>
              <a:defRPr sz="1600" kern="1200">
                <a:solidFill>
                  <a:srgbClr val="8C8C8C"/>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00000"/>
              </a:lnSpc>
              <a:buNone/>
            </a:pPr>
            <a:r>
              <a:rPr lang="en-GB" dirty="0">
                <a:solidFill>
                  <a:schemeClr val="bg1"/>
                </a:solidFill>
              </a:rPr>
              <a:t>Reporting and </a:t>
            </a:r>
            <a:r>
              <a:rPr lang="en-GB" dirty="0" err="1">
                <a:solidFill>
                  <a:schemeClr val="bg1"/>
                </a:solidFill>
              </a:rPr>
              <a:t>viz</a:t>
            </a:r>
            <a:r>
              <a:rPr lang="en-GB" dirty="0">
                <a:solidFill>
                  <a:schemeClr val="bg1"/>
                </a:solidFill>
              </a:rPr>
              <a:t> tools</a:t>
            </a:r>
          </a:p>
        </p:txBody>
      </p:sp>
      <p:sp>
        <p:nvSpPr>
          <p:cNvPr id="14" name="Text Placeholder 2"/>
          <p:cNvSpPr txBox="1">
            <a:spLocks/>
          </p:cNvSpPr>
          <p:nvPr/>
        </p:nvSpPr>
        <p:spPr>
          <a:xfrm>
            <a:off x="8353606" y="2924945"/>
            <a:ext cx="910746" cy="448071"/>
          </a:xfrm>
          <a:prstGeom prst="rect">
            <a:avLst/>
          </a:prstGeom>
        </p:spPr>
        <p:txBody>
          <a:bodyPr wrap="square" lIns="0" tIns="0" rIns="0" bIns="0">
            <a:spAutoFit/>
          </a:bodyPr>
          <a:lstStyle>
            <a:lvl1pPr marL="169863" indent="-169863" algn="l" defTabSz="457200" rtl="0" eaLnBrk="1" latinLnBrk="0" hangingPunct="1">
              <a:lnSpc>
                <a:spcPct val="120000"/>
              </a:lnSpc>
              <a:spcBef>
                <a:spcPct val="20000"/>
              </a:spcBef>
              <a:buClr>
                <a:schemeClr val="accent1"/>
              </a:buClr>
              <a:buFont typeface="Arial"/>
              <a:buChar char="•"/>
              <a:defRPr sz="1800" kern="1200" baseline="0">
                <a:solidFill>
                  <a:schemeClr val="bg2"/>
                </a:solidFill>
                <a:latin typeface="+mn-lt"/>
                <a:ea typeface="+mn-ea"/>
                <a:cs typeface="+mn-cs"/>
              </a:defRPr>
            </a:lvl1pPr>
            <a:lvl2pPr marL="455613" indent="-230188" algn="l" defTabSz="457200" rtl="0" eaLnBrk="1" latinLnBrk="0" hangingPunct="1">
              <a:lnSpc>
                <a:spcPct val="120000"/>
              </a:lnSpc>
              <a:spcBef>
                <a:spcPct val="20000"/>
              </a:spcBef>
              <a:buClr>
                <a:schemeClr val="accent1"/>
              </a:buClr>
              <a:buFont typeface="Arial"/>
              <a:buChar char="–"/>
              <a:defRPr sz="1800" kern="1200" baseline="0">
                <a:solidFill>
                  <a:schemeClr val="bg2"/>
                </a:solidFill>
                <a:latin typeface="+mn-lt"/>
                <a:ea typeface="+mn-ea"/>
                <a:cs typeface="+mn-cs"/>
              </a:defRPr>
            </a:lvl2pPr>
            <a:lvl3pPr marL="1143000" indent="-228600" algn="l" defTabSz="457200" rtl="0" eaLnBrk="1" latinLnBrk="0" hangingPunct="1">
              <a:lnSpc>
                <a:spcPct val="120000"/>
              </a:lnSpc>
              <a:spcBef>
                <a:spcPct val="20000"/>
              </a:spcBef>
              <a:buFont typeface="Arial"/>
              <a:buChar char="•"/>
              <a:defRPr sz="1600" kern="1200">
                <a:solidFill>
                  <a:srgbClr val="8C8C8C"/>
                </a:solidFill>
                <a:latin typeface="+mn-lt"/>
                <a:ea typeface="+mn-ea"/>
                <a:cs typeface="+mn-cs"/>
              </a:defRPr>
            </a:lvl3pPr>
            <a:lvl4pPr marL="1600200" indent="-228600" algn="l" defTabSz="457200" rtl="0" eaLnBrk="1" latinLnBrk="0" hangingPunct="1">
              <a:lnSpc>
                <a:spcPct val="120000"/>
              </a:lnSpc>
              <a:spcBef>
                <a:spcPct val="20000"/>
              </a:spcBef>
              <a:buFont typeface="Arial"/>
              <a:buChar char="–"/>
              <a:defRPr sz="1600" kern="1200">
                <a:solidFill>
                  <a:srgbClr val="8C8C8C"/>
                </a:solidFill>
                <a:latin typeface="+mn-lt"/>
                <a:ea typeface="+mn-ea"/>
                <a:cs typeface="+mn-cs"/>
              </a:defRPr>
            </a:lvl4pPr>
            <a:lvl5pPr marL="2057400" indent="-228600" algn="l" defTabSz="457200" rtl="0" eaLnBrk="1" latinLnBrk="0" hangingPunct="1">
              <a:lnSpc>
                <a:spcPct val="120000"/>
              </a:lnSpc>
              <a:spcBef>
                <a:spcPct val="20000"/>
              </a:spcBef>
              <a:buFont typeface="Arial"/>
              <a:buChar char="»"/>
              <a:defRPr sz="1600" kern="1200">
                <a:solidFill>
                  <a:srgbClr val="8C8C8C"/>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buNone/>
            </a:pPr>
            <a:r>
              <a:rPr lang="en-GB" sz="1600" dirty="0">
                <a:solidFill>
                  <a:schemeClr val="bg1"/>
                </a:solidFill>
              </a:rPr>
              <a:t>Diagnostic</a:t>
            </a:r>
          </a:p>
          <a:p>
            <a:pPr marL="0" indent="0" algn="ctr">
              <a:lnSpc>
                <a:spcPct val="80000"/>
              </a:lnSpc>
              <a:buNone/>
            </a:pPr>
            <a:r>
              <a:rPr lang="en-GB" sz="1600" dirty="0">
                <a:solidFill>
                  <a:schemeClr val="bg1"/>
                </a:solidFill>
              </a:rPr>
              <a:t>analytics</a:t>
            </a:r>
          </a:p>
        </p:txBody>
      </p:sp>
      <p:sp>
        <p:nvSpPr>
          <p:cNvPr id="15" name="Text Placeholder 2"/>
          <p:cNvSpPr txBox="1">
            <a:spLocks/>
          </p:cNvSpPr>
          <p:nvPr/>
        </p:nvSpPr>
        <p:spPr>
          <a:xfrm>
            <a:off x="9419962" y="2328818"/>
            <a:ext cx="1068527" cy="448071"/>
          </a:xfrm>
          <a:prstGeom prst="rect">
            <a:avLst/>
          </a:prstGeom>
        </p:spPr>
        <p:txBody>
          <a:bodyPr wrap="square" lIns="0" tIns="0" rIns="0" bIns="0">
            <a:spAutoFit/>
          </a:bodyPr>
          <a:lstStyle>
            <a:lvl1pPr marL="169863" indent="-169863" algn="l" defTabSz="457200" rtl="0" eaLnBrk="1" latinLnBrk="0" hangingPunct="1">
              <a:lnSpc>
                <a:spcPct val="120000"/>
              </a:lnSpc>
              <a:spcBef>
                <a:spcPct val="20000"/>
              </a:spcBef>
              <a:buClr>
                <a:schemeClr val="accent1"/>
              </a:buClr>
              <a:buFont typeface="Arial"/>
              <a:buChar char="•"/>
              <a:defRPr sz="1800" kern="1200" baseline="0">
                <a:solidFill>
                  <a:schemeClr val="bg2"/>
                </a:solidFill>
                <a:latin typeface="+mn-lt"/>
                <a:ea typeface="+mn-ea"/>
                <a:cs typeface="+mn-cs"/>
              </a:defRPr>
            </a:lvl1pPr>
            <a:lvl2pPr marL="455613" indent="-230188" algn="l" defTabSz="457200" rtl="0" eaLnBrk="1" latinLnBrk="0" hangingPunct="1">
              <a:lnSpc>
                <a:spcPct val="120000"/>
              </a:lnSpc>
              <a:spcBef>
                <a:spcPct val="20000"/>
              </a:spcBef>
              <a:buClr>
                <a:schemeClr val="accent1"/>
              </a:buClr>
              <a:buFont typeface="Arial"/>
              <a:buChar char="–"/>
              <a:defRPr sz="1800" kern="1200" baseline="0">
                <a:solidFill>
                  <a:schemeClr val="bg2"/>
                </a:solidFill>
                <a:latin typeface="+mn-lt"/>
                <a:ea typeface="+mn-ea"/>
                <a:cs typeface="+mn-cs"/>
              </a:defRPr>
            </a:lvl2pPr>
            <a:lvl3pPr marL="1143000" indent="-228600" algn="l" defTabSz="457200" rtl="0" eaLnBrk="1" latinLnBrk="0" hangingPunct="1">
              <a:lnSpc>
                <a:spcPct val="120000"/>
              </a:lnSpc>
              <a:spcBef>
                <a:spcPct val="20000"/>
              </a:spcBef>
              <a:buFont typeface="Arial"/>
              <a:buChar char="•"/>
              <a:defRPr sz="1600" kern="1200">
                <a:solidFill>
                  <a:srgbClr val="8C8C8C"/>
                </a:solidFill>
                <a:latin typeface="+mn-lt"/>
                <a:ea typeface="+mn-ea"/>
                <a:cs typeface="+mn-cs"/>
              </a:defRPr>
            </a:lvl3pPr>
            <a:lvl4pPr marL="1600200" indent="-228600" algn="l" defTabSz="457200" rtl="0" eaLnBrk="1" latinLnBrk="0" hangingPunct="1">
              <a:lnSpc>
                <a:spcPct val="120000"/>
              </a:lnSpc>
              <a:spcBef>
                <a:spcPct val="20000"/>
              </a:spcBef>
              <a:buFont typeface="Arial"/>
              <a:buChar char="–"/>
              <a:defRPr sz="1600" kern="1200">
                <a:solidFill>
                  <a:srgbClr val="8C8C8C"/>
                </a:solidFill>
                <a:latin typeface="+mn-lt"/>
                <a:ea typeface="+mn-ea"/>
                <a:cs typeface="+mn-cs"/>
              </a:defRPr>
            </a:lvl4pPr>
            <a:lvl5pPr marL="2057400" indent="-228600" algn="l" defTabSz="457200" rtl="0" eaLnBrk="1" latinLnBrk="0" hangingPunct="1">
              <a:lnSpc>
                <a:spcPct val="120000"/>
              </a:lnSpc>
              <a:spcBef>
                <a:spcPct val="20000"/>
              </a:spcBef>
              <a:buFont typeface="Arial"/>
              <a:buChar char="»"/>
              <a:defRPr sz="1600" kern="1200">
                <a:solidFill>
                  <a:srgbClr val="8C8C8C"/>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buNone/>
            </a:pPr>
            <a:r>
              <a:rPr lang="en-GB" sz="1600" dirty="0">
                <a:solidFill>
                  <a:schemeClr val="bg1"/>
                </a:solidFill>
              </a:rPr>
              <a:t>Predictive</a:t>
            </a:r>
          </a:p>
          <a:p>
            <a:pPr marL="0" indent="0" algn="ctr">
              <a:lnSpc>
                <a:spcPct val="80000"/>
              </a:lnSpc>
              <a:buNone/>
            </a:pPr>
            <a:r>
              <a:rPr lang="en-GB" sz="1600" dirty="0">
                <a:solidFill>
                  <a:schemeClr val="bg1"/>
                </a:solidFill>
              </a:rPr>
              <a:t>analytics</a:t>
            </a:r>
          </a:p>
        </p:txBody>
      </p:sp>
      <p:sp>
        <p:nvSpPr>
          <p:cNvPr id="17" name="Text Placeholder 2"/>
          <p:cNvSpPr txBox="1">
            <a:spLocks/>
          </p:cNvSpPr>
          <p:nvPr/>
        </p:nvSpPr>
        <p:spPr>
          <a:xfrm>
            <a:off x="8353606" y="3950246"/>
            <a:ext cx="910746" cy="398827"/>
          </a:xfrm>
          <a:prstGeom prst="rect">
            <a:avLst/>
          </a:prstGeom>
        </p:spPr>
        <p:txBody>
          <a:bodyPr wrap="square" lIns="0" tIns="0" rIns="0" bIns="0">
            <a:spAutoFit/>
          </a:bodyPr>
          <a:lstStyle>
            <a:lvl1pPr marL="169863" indent="-169863" algn="l" defTabSz="457200" rtl="0" eaLnBrk="1" latinLnBrk="0" hangingPunct="1">
              <a:lnSpc>
                <a:spcPct val="120000"/>
              </a:lnSpc>
              <a:spcBef>
                <a:spcPct val="20000"/>
              </a:spcBef>
              <a:buClr>
                <a:schemeClr val="accent1"/>
              </a:buClr>
              <a:buFont typeface="Arial"/>
              <a:buChar char="•"/>
              <a:defRPr sz="1800" kern="1200" baseline="0">
                <a:solidFill>
                  <a:schemeClr val="bg2"/>
                </a:solidFill>
                <a:latin typeface="+mn-lt"/>
                <a:ea typeface="+mn-ea"/>
                <a:cs typeface="+mn-cs"/>
              </a:defRPr>
            </a:lvl1pPr>
            <a:lvl2pPr marL="455613" indent="-230188" algn="l" defTabSz="457200" rtl="0" eaLnBrk="1" latinLnBrk="0" hangingPunct="1">
              <a:lnSpc>
                <a:spcPct val="120000"/>
              </a:lnSpc>
              <a:spcBef>
                <a:spcPct val="20000"/>
              </a:spcBef>
              <a:buClr>
                <a:schemeClr val="accent1"/>
              </a:buClr>
              <a:buFont typeface="Arial"/>
              <a:buChar char="–"/>
              <a:defRPr sz="1800" kern="1200" baseline="0">
                <a:solidFill>
                  <a:schemeClr val="bg2"/>
                </a:solidFill>
                <a:latin typeface="+mn-lt"/>
                <a:ea typeface="+mn-ea"/>
                <a:cs typeface="+mn-cs"/>
              </a:defRPr>
            </a:lvl2pPr>
            <a:lvl3pPr marL="1143000" indent="-228600" algn="l" defTabSz="457200" rtl="0" eaLnBrk="1" latinLnBrk="0" hangingPunct="1">
              <a:lnSpc>
                <a:spcPct val="120000"/>
              </a:lnSpc>
              <a:spcBef>
                <a:spcPct val="20000"/>
              </a:spcBef>
              <a:buFont typeface="Arial"/>
              <a:buChar char="•"/>
              <a:defRPr sz="1600" kern="1200">
                <a:solidFill>
                  <a:srgbClr val="8C8C8C"/>
                </a:solidFill>
                <a:latin typeface="+mn-lt"/>
                <a:ea typeface="+mn-ea"/>
                <a:cs typeface="+mn-cs"/>
              </a:defRPr>
            </a:lvl3pPr>
            <a:lvl4pPr marL="1600200" indent="-228600" algn="l" defTabSz="457200" rtl="0" eaLnBrk="1" latinLnBrk="0" hangingPunct="1">
              <a:lnSpc>
                <a:spcPct val="120000"/>
              </a:lnSpc>
              <a:spcBef>
                <a:spcPct val="20000"/>
              </a:spcBef>
              <a:buFont typeface="Arial"/>
              <a:buChar char="–"/>
              <a:defRPr sz="1600" kern="1200">
                <a:solidFill>
                  <a:srgbClr val="8C8C8C"/>
                </a:solidFill>
                <a:latin typeface="+mn-lt"/>
                <a:ea typeface="+mn-ea"/>
                <a:cs typeface="+mn-cs"/>
              </a:defRPr>
            </a:lvl4pPr>
            <a:lvl5pPr marL="2057400" indent="-228600" algn="l" defTabSz="457200" rtl="0" eaLnBrk="1" latinLnBrk="0" hangingPunct="1">
              <a:lnSpc>
                <a:spcPct val="120000"/>
              </a:lnSpc>
              <a:spcBef>
                <a:spcPct val="20000"/>
              </a:spcBef>
              <a:buFont typeface="Arial"/>
              <a:buChar char="»"/>
              <a:defRPr sz="1600" kern="1200">
                <a:solidFill>
                  <a:srgbClr val="8C8C8C"/>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buNone/>
            </a:pPr>
            <a:r>
              <a:rPr lang="en-GB" sz="1600" dirty="0">
                <a:solidFill>
                  <a:schemeClr val="bg1"/>
                </a:solidFill>
              </a:rPr>
              <a:t>(Why did it happen?)</a:t>
            </a:r>
          </a:p>
        </p:txBody>
      </p:sp>
      <p:sp>
        <p:nvSpPr>
          <p:cNvPr id="18" name="Text Placeholder 2"/>
          <p:cNvSpPr txBox="1">
            <a:spLocks/>
          </p:cNvSpPr>
          <p:nvPr/>
        </p:nvSpPr>
        <p:spPr>
          <a:xfrm>
            <a:off x="9505734" y="3356993"/>
            <a:ext cx="910746" cy="886397"/>
          </a:xfrm>
          <a:prstGeom prst="rect">
            <a:avLst/>
          </a:prstGeom>
        </p:spPr>
        <p:txBody>
          <a:bodyPr wrap="square" lIns="0" tIns="0" rIns="0" bIns="0">
            <a:spAutoFit/>
          </a:bodyPr>
          <a:lstStyle>
            <a:lvl1pPr marL="169863" indent="-169863" algn="l" defTabSz="457200" rtl="0" eaLnBrk="1" latinLnBrk="0" hangingPunct="1">
              <a:lnSpc>
                <a:spcPct val="120000"/>
              </a:lnSpc>
              <a:spcBef>
                <a:spcPct val="20000"/>
              </a:spcBef>
              <a:buClr>
                <a:schemeClr val="accent1"/>
              </a:buClr>
              <a:buFont typeface="Arial"/>
              <a:buChar char="•"/>
              <a:defRPr sz="1800" kern="1200" baseline="0">
                <a:solidFill>
                  <a:schemeClr val="bg2"/>
                </a:solidFill>
                <a:latin typeface="+mn-lt"/>
                <a:ea typeface="+mn-ea"/>
                <a:cs typeface="+mn-cs"/>
              </a:defRPr>
            </a:lvl1pPr>
            <a:lvl2pPr marL="455613" indent="-230188" algn="l" defTabSz="457200" rtl="0" eaLnBrk="1" latinLnBrk="0" hangingPunct="1">
              <a:lnSpc>
                <a:spcPct val="120000"/>
              </a:lnSpc>
              <a:spcBef>
                <a:spcPct val="20000"/>
              </a:spcBef>
              <a:buClr>
                <a:schemeClr val="accent1"/>
              </a:buClr>
              <a:buFont typeface="Arial"/>
              <a:buChar char="–"/>
              <a:defRPr sz="1800" kern="1200" baseline="0">
                <a:solidFill>
                  <a:schemeClr val="bg2"/>
                </a:solidFill>
                <a:latin typeface="+mn-lt"/>
                <a:ea typeface="+mn-ea"/>
                <a:cs typeface="+mn-cs"/>
              </a:defRPr>
            </a:lvl2pPr>
            <a:lvl3pPr marL="1143000" indent="-228600" algn="l" defTabSz="457200" rtl="0" eaLnBrk="1" latinLnBrk="0" hangingPunct="1">
              <a:lnSpc>
                <a:spcPct val="120000"/>
              </a:lnSpc>
              <a:spcBef>
                <a:spcPct val="20000"/>
              </a:spcBef>
              <a:buFont typeface="Arial"/>
              <a:buChar char="•"/>
              <a:defRPr sz="1600" kern="1200">
                <a:solidFill>
                  <a:srgbClr val="8C8C8C"/>
                </a:solidFill>
                <a:latin typeface="+mn-lt"/>
                <a:ea typeface="+mn-ea"/>
                <a:cs typeface="+mn-cs"/>
              </a:defRPr>
            </a:lvl3pPr>
            <a:lvl4pPr marL="1600200" indent="-228600" algn="l" defTabSz="457200" rtl="0" eaLnBrk="1" latinLnBrk="0" hangingPunct="1">
              <a:lnSpc>
                <a:spcPct val="120000"/>
              </a:lnSpc>
              <a:spcBef>
                <a:spcPct val="20000"/>
              </a:spcBef>
              <a:buFont typeface="Arial"/>
              <a:buChar char="–"/>
              <a:defRPr sz="1600" kern="1200">
                <a:solidFill>
                  <a:srgbClr val="8C8C8C"/>
                </a:solidFill>
                <a:latin typeface="+mn-lt"/>
                <a:ea typeface="+mn-ea"/>
                <a:cs typeface="+mn-cs"/>
              </a:defRPr>
            </a:lvl4pPr>
            <a:lvl5pPr marL="2057400" indent="-228600" algn="l" defTabSz="457200" rtl="0" eaLnBrk="1" latinLnBrk="0" hangingPunct="1">
              <a:lnSpc>
                <a:spcPct val="120000"/>
              </a:lnSpc>
              <a:spcBef>
                <a:spcPct val="20000"/>
              </a:spcBef>
              <a:buFont typeface="Arial"/>
              <a:buChar char="»"/>
              <a:defRPr sz="1600" kern="1200">
                <a:solidFill>
                  <a:srgbClr val="8C8C8C"/>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n-GB" sz="1600" dirty="0">
                <a:solidFill>
                  <a:schemeClr val="bg1"/>
                </a:solidFill>
              </a:rPr>
              <a:t>(What is likely </a:t>
            </a:r>
            <a:br>
              <a:rPr lang="en-GB" sz="1600" dirty="0">
                <a:solidFill>
                  <a:schemeClr val="bg1"/>
                </a:solidFill>
              </a:rPr>
            </a:br>
            <a:r>
              <a:rPr lang="en-GB" sz="1600" dirty="0">
                <a:solidFill>
                  <a:schemeClr val="bg1"/>
                </a:solidFill>
              </a:rPr>
              <a:t>to happen?)</a:t>
            </a:r>
          </a:p>
        </p:txBody>
      </p:sp>
      <p:sp>
        <p:nvSpPr>
          <p:cNvPr id="3" name="Title 2"/>
          <p:cNvSpPr>
            <a:spLocks noGrp="1"/>
          </p:cNvSpPr>
          <p:nvPr>
            <p:ph type="title"/>
          </p:nvPr>
        </p:nvSpPr>
        <p:spPr/>
        <p:txBody>
          <a:bodyPr>
            <a:noAutofit/>
          </a:bodyPr>
          <a:lstStyle/>
          <a:p>
            <a:r>
              <a:rPr lang="en-US" b="1" dirty="0">
                <a:solidFill>
                  <a:srgbClr val="264875"/>
                </a:solidFill>
                <a:latin typeface="Franklin Gothic Medium" panose="020B0603020102020204" pitchFamily="34" charset="0"/>
              </a:rPr>
              <a:t>Maximizing analytic value</a:t>
            </a:r>
            <a:endParaRPr lang="en-GB" b="1" dirty="0">
              <a:solidFill>
                <a:srgbClr val="264875"/>
              </a:solidFill>
              <a:latin typeface="Franklin Gothic Medium" panose="020B0603020102020204" pitchFamily="34" charset="0"/>
            </a:endParaRPr>
          </a:p>
        </p:txBody>
      </p:sp>
      <p:sp>
        <p:nvSpPr>
          <p:cNvPr id="4" name="TextBox 3">
            <a:extLst>
              <a:ext uri="{FF2B5EF4-FFF2-40B4-BE49-F238E27FC236}">
                <a16:creationId xmlns:a16="http://schemas.microsoft.com/office/drawing/2014/main" xmlns="" id="{4E58A137-DC32-42AD-A8A4-2364EE347888}"/>
              </a:ext>
            </a:extLst>
          </p:cNvPr>
          <p:cNvSpPr txBox="1"/>
          <p:nvPr/>
        </p:nvSpPr>
        <p:spPr>
          <a:xfrm>
            <a:off x="2207568" y="5406316"/>
            <a:ext cx="8038226" cy="830997"/>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GB" sz="4800" dirty="0"/>
              <a:t>Need to combine all in one tool</a:t>
            </a:r>
          </a:p>
        </p:txBody>
      </p:sp>
    </p:spTree>
    <p:extLst>
      <p:ext uri="{BB962C8B-B14F-4D97-AF65-F5344CB8AC3E}">
        <p14:creationId xmlns:p14="http://schemas.microsoft.com/office/powerpoint/2010/main" xmlns="" val="18985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nvPr>
        </p:nvGraphicFramePr>
        <p:xfrm>
          <a:off x="1768475" y="692696"/>
          <a:ext cx="8580438" cy="5764106"/>
        </p:xfrm>
        <a:graphic>
          <a:graphicData uri="http://schemas.openxmlformats.org/drawingml/2006/table">
            <a:tbl>
              <a:tblPr firstRow="1" bandRow="1">
                <a:tableStyleId>{5C22544A-7EE6-4342-B048-85BDC9FD1C3A}</a:tableStyleId>
              </a:tblPr>
              <a:tblGrid>
                <a:gridCol w="2860146">
                  <a:extLst>
                    <a:ext uri="{9D8B030D-6E8A-4147-A177-3AD203B41FA5}">
                      <a16:colId xmlns:a16="http://schemas.microsoft.com/office/drawing/2014/main" xmlns="" val="20000"/>
                    </a:ext>
                  </a:extLst>
                </a:gridCol>
                <a:gridCol w="2547499">
                  <a:extLst>
                    <a:ext uri="{9D8B030D-6E8A-4147-A177-3AD203B41FA5}">
                      <a16:colId xmlns:a16="http://schemas.microsoft.com/office/drawing/2014/main" xmlns="" val="20001"/>
                    </a:ext>
                  </a:extLst>
                </a:gridCol>
                <a:gridCol w="3172793">
                  <a:extLst>
                    <a:ext uri="{9D8B030D-6E8A-4147-A177-3AD203B41FA5}">
                      <a16:colId xmlns:a16="http://schemas.microsoft.com/office/drawing/2014/main" xmlns="" val="20002"/>
                    </a:ext>
                  </a:extLst>
                </a:gridCol>
              </a:tblGrid>
              <a:tr h="405097">
                <a:tc>
                  <a:txBody>
                    <a:bodyPr/>
                    <a:lstStyle/>
                    <a:p>
                      <a:r>
                        <a:rPr lang="en-GB" sz="2200" dirty="0"/>
                        <a:t>Criteria</a:t>
                      </a:r>
                    </a:p>
                  </a:txBody>
                  <a:tcPr/>
                </a:tc>
                <a:tc>
                  <a:txBody>
                    <a:bodyPr/>
                    <a:lstStyle/>
                    <a:p>
                      <a:r>
                        <a:rPr lang="en-GB" sz="2200" dirty="0"/>
                        <a:t>Operational</a:t>
                      </a:r>
                      <a:r>
                        <a:rPr lang="en-GB" sz="2200" baseline="0" dirty="0"/>
                        <a:t> Reports</a:t>
                      </a:r>
                      <a:endParaRPr lang="en-GB" sz="2200" dirty="0"/>
                    </a:p>
                  </a:txBody>
                  <a:tcPr/>
                </a:tc>
                <a:tc>
                  <a:txBody>
                    <a:bodyPr/>
                    <a:lstStyle/>
                    <a:p>
                      <a:r>
                        <a:rPr lang="en-GB" sz="2200" dirty="0"/>
                        <a:t>Business Intelligence</a:t>
                      </a:r>
                    </a:p>
                  </a:txBody>
                  <a:tcPr/>
                </a:tc>
                <a:extLst>
                  <a:ext uri="{0D108BD9-81ED-4DB2-BD59-A6C34878D82A}">
                    <a16:rowId xmlns:a16="http://schemas.microsoft.com/office/drawing/2014/main" xmlns="" val="10000"/>
                  </a:ext>
                </a:extLst>
              </a:tr>
              <a:tr h="405097">
                <a:tc>
                  <a:txBody>
                    <a:bodyPr/>
                    <a:lstStyle/>
                    <a:p>
                      <a:r>
                        <a:rPr lang="en-GB" sz="2200" dirty="0"/>
                        <a:t>Business Function</a:t>
                      </a:r>
                    </a:p>
                  </a:txBody>
                  <a:tcPr/>
                </a:tc>
                <a:tc>
                  <a:txBody>
                    <a:bodyPr/>
                    <a:lstStyle/>
                    <a:p>
                      <a:r>
                        <a:rPr lang="en-GB" sz="2200" dirty="0"/>
                        <a:t>Tactical</a:t>
                      </a:r>
                    </a:p>
                  </a:txBody>
                  <a:tcPr/>
                </a:tc>
                <a:tc>
                  <a:txBody>
                    <a:bodyPr/>
                    <a:lstStyle/>
                    <a:p>
                      <a:r>
                        <a:rPr lang="en-GB" sz="2200" dirty="0"/>
                        <a:t>Analytical</a:t>
                      </a:r>
                    </a:p>
                  </a:txBody>
                  <a:tcPr/>
                </a:tc>
                <a:extLst>
                  <a:ext uri="{0D108BD9-81ED-4DB2-BD59-A6C34878D82A}">
                    <a16:rowId xmlns:a16="http://schemas.microsoft.com/office/drawing/2014/main" xmlns="" val="10001"/>
                  </a:ext>
                </a:extLst>
              </a:tr>
              <a:tr h="1053253">
                <a:tc>
                  <a:txBody>
                    <a:bodyPr/>
                    <a:lstStyle/>
                    <a:p>
                      <a:r>
                        <a:rPr lang="en-GB" sz="2200" dirty="0"/>
                        <a:t>Users</a:t>
                      </a:r>
                    </a:p>
                  </a:txBody>
                  <a:tcPr/>
                </a:tc>
                <a:tc>
                  <a:txBody>
                    <a:bodyPr/>
                    <a:lstStyle/>
                    <a:p>
                      <a:r>
                        <a:rPr lang="en-GB" sz="2200" dirty="0"/>
                        <a:t>Staff</a:t>
                      </a:r>
                    </a:p>
                  </a:txBody>
                  <a:tcPr/>
                </a:tc>
                <a:tc>
                  <a:txBody>
                    <a:bodyPr/>
                    <a:lstStyle/>
                    <a:p>
                      <a:r>
                        <a:rPr lang="en-GB" sz="2200" dirty="0"/>
                        <a:t>Executive</a:t>
                      </a:r>
                      <a:r>
                        <a:rPr lang="en-GB" sz="2200" baseline="0" dirty="0"/>
                        <a:t> Management, Analysts, LOB Heads</a:t>
                      </a:r>
                      <a:endParaRPr lang="en-GB" sz="2200" dirty="0"/>
                    </a:p>
                  </a:txBody>
                  <a:tcPr/>
                </a:tc>
                <a:extLst>
                  <a:ext uri="{0D108BD9-81ED-4DB2-BD59-A6C34878D82A}">
                    <a16:rowId xmlns:a16="http://schemas.microsoft.com/office/drawing/2014/main" xmlns="" val="10002"/>
                  </a:ext>
                </a:extLst>
              </a:tr>
              <a:tr h="729175">
                <a:tc>
                  <a:txBody>
                    <a:bodyPr/>
                    <a:lstStyle/>
                    <a:p>
                      <a:r>
                        <a:rPr lang="en-GB" sz="2200" dirty="0"/>
                        <a:t>Data Sources</a:t>
                      </a:r>
                    </a:p>
                  </a:txBody>
                  <a:tcPr/>
                </a:tc>
                <a:tc>
                  <a:txBody>
                    <a:bodyPr/>
                    <a:lstStyle/>
                    <a:p>
                      <a:r>
                        <a:rPr lang="en-GB" sz="2200" dirty="0"/>
                        <a:t>Core system Only</a:t>
                      </a:r>
                    </a:p>
                  </a:txBody>
                  <a:tcPr/>
                </a:tc>
                <a:tc>
                  <a:txBody>
                    <a:bodyPr/>
                    <a:lstStyle/>
                    <a:p>
                      <a:r>
                        <a:rPr lang="en-GB" sz="2200" dirty="0"/>
                        <a:t>Any including core e.g. TPA</a:t>
                      </a:r>
                      <a:r>
                        <a:rPr lang="en-GB" sz="2200" baseline="0" dirty="0"/>
                        <a:t> Data</a:t>
                      </a:r>
                      <a:endParaRPr lang="en-GB" sz="2200" dirty="0"/>
                    </a:p>
                  </a:txBody>
                  <a:tcPr/>
                </a:tc>
                <a:extLst>
                  <a:ext uri="{0D108BD9-81ED-4DB2-BD59-A6C34878D82A}">
                    <a16:rowId xmlns:a16="http://schemas.microsoft.com/office/drawing/2014/main" xmlns="" val="10003"/>
                  </a:ext>
                </a:extLst>
              </a:tr>
              <a:tr h="729175">
                <a:tc>
                  <a:txBody>
                    <a:bodyPr/>
                    <a:lstStyle/>
                    <a:p>
                      <a:r>
                        <a:rPr lang="en-GB" sz="2200" dirty="0"/>
                        <a:t>Mode of Operation</a:t>
                      </a:r>
                    </a:p>
                  </a:txBody>
                  <a:tcPr/>
                </a:tc>
                <a:tc>
                  <a:txBody>
                    <a:bodyPr/>
                    <a:lstStyle/>
                    <a:p>
                      <a:r>
                        <a:rPr lang="en-GB" sz="2200" dirty="0"/>
                        <a:t>Query then </a:t>
                      </a:r>
                      <a:r>
                        <a:rPr lang="en-GB" sz="2200" dirty="0" err="1"/>
                        <a:t>Analyze</a:t>
                      </a:r>
                      <a:endParaRPr lang="en-GB" sz="2200" dirty="0"/>
                    </a:p>
                  </a:txBody>
                  <a:tcPr/>
                </a:tc>
                <a:tc>
                  <a:txBody>
                    <a:bodyPr/>
                    <a:lstStyle/>
                    <a:p>
                      <a:r>
                        <a:rPr lang="en-GB" sz="2200" dirty="0" err="1"/>
                        <a:t>Analyze</a:t>
                      </a:r>
                      <a:r>
                        <a:rPr lang="en-GB" sz="2200" baseline="0" dirty="0"/>
                        <a:t> then query (on the go)</a:t>
                      </a:r>
                      <a:endParaRPr lang="en-GB" sz="2200" dirty="0"/>
                    </a:p>
                  </a:txBody>
                  <a:tcPr/>
                </a:tc>
                <a:extLst>
                  <a:ext uri="{0D108BD9-81ED-4DB2-BD59-A6C34878D82A}">
                    <a16:rowId xmlns:a16="http://schemas.microsoft.com/office/drawing/2014/main" xmlns="" val="10004"/>
                  </a:ext>
                </a:extLst>
              </a:tr>
              <a:tr h="405097">
                <a:tc>
                  <a:txBody>
                    <a:bodyPr/>
                    <a:lstStyle/>
                    <a:p>
                      <a:r>
                        <a:rPr lang="en-GB" sz="2200" dirty="0"/>
                        <a:t>Type</a:t>
                      </a:r>
                    </a:p>
                  </a:txBody>
                  <a:tcPr/>
                </a:tc>
                <a:tc>
                  <a:txBody>
                    <a:bodyPr/>
                    <a:lstStyle/>
                    <a:p>
                      <a:r>
                        <a:rPr lang="en-GB" sz="2200" dirty="0"/>
                        <a:t>Static</a:t>
                      </a:r>
                    </a:p>
                  </a:txBody>
                  <a:tcPr/>
                </a:tc>
                <a:tc>
                  <a:txBody>
                    <a:bodyPr/>
                    <a:lstStyle/>
                    <a:p>
                      <a:r>
                        <a:rPr lang="en-GB" sz="2200" dirty="0"/>
                        <a:t>Dynamic</a:t>
                      </a:r>
                    </a:p>
                  </a:txBody>
                  <a:tcPr/>
                </a:tc>
                <a:extLst>
                  <a:ext uri="{0D108BD9-81ED-4DB2-BD59-A6C34878D82A}">
                    <a16:rowId xmlns:a16="http://schemas.microsoft.com/office/drawing/2014/main" xmlns="" val="2833671736"/>
                  </a:ext>
                </a:extLst>
              </a:tr>
              <a:tr h="405097">
                <a:tc>
                  <a:txBody>
                    <a:bodyPr/>
                    <a:lstStyle/>
                    <a:p>
                      <a:r>
                        <a:rPr lang="en-GB" sz="2200" dirty="0" err="1"/>
                        <a:t>KPI</a:t>
                      </a:r>
                      <a:r>
                        <a:rPr lang="en-GB" sz="2200" dirty="0"/>
                        <a:t> Measurement</a:t>
                      </a:r>
                    </a:p>
                  </a:txBody>
                  <a:tcPr/>
                </a:tc>
                <a:tc>
                  <a:txBody>
                    <a:bodyPr/>
                    <a:lstStyle/>
                    <a:p>
                      <a:r>
                        <a:rPr lang="en-GB" sz="2200" dirty="0"/>
                        <a:t>No</a:t>
                      </a:r>
                    </a:p>
                  </a:txBody>
                  <a:tcPr/>
                </a:tc>
                <a:tc>
                  <a:txBody>
                    <a:bodyPr/>
                    <a:lstStyle/>
                    <a:p>
                      <a:r>
                        <a:rPr lang="en-GB" sz="2200" dirty="0"/>
                        <a:t>Yes</a:t>
                      </a:r>
                    </a:p>
                  </a:txBody>
                  <a:tcPr/>
                </a:tc>
                <a:extLst>
                  <a:ext uri="{0D108BD9-81ED-4DB2-BD59-A6C34878D82A}">
                    <a16:rowId xmlns:a16="http://schemas.microsoft.com/office/drawing/2014/main" xmlns="" val="10005"/>
                  </a:ext>
                </a:extLst>
              </a:tr>
              <a:tr h="405097">
                <a:tc>
                  <a:txBody>
                    <a:bodyPr/>
                    <a:lstStyle/>
                    <a:p>
                      <a:r>
                        <a:rPr lang="en-GB" sz="2200" dirty="0"/>
                        <a:t>Real Time</a:t>
                      </a:r>
                    </a:p>
                  </a:txBody>
                  <a:tcPr/>
                </a:tc>
                <a:tc>
                  <a:txBody>
                    <a:bodyPr/>
                    <a:lstStyle/>
                    <a:p>
                      <a:r>
                        <a:rPr lang="en-GB" sz="2200" dirty="0"/>
                        <a:t>Yes</a:t>
                      </a:r>
                    </a:p>
                  </a:txBody>
                  <a:tcPr/>
                </a:tc>
                <a:tc>
                  <a:txBody>
                    <a:bodyPr/>
                    <a:lstStyle/>
                    <a:p>
                      <a:r>
                        <a:rPr lang="en-GB" sz="2200" dirty="0"/>
                        <a:t>Near Real Time</a:t>
                      </a:r>
                    </a:p>
                  </a:txBody>
                  <a:tcPr/>
                </a:tc>
                <a:extLst>
                  <a:ext uri="{0D108BD9-81ED-4DB2-BD59-A6C34878D82A}">
                    <a16:rowId xmlns:a16="http://schemas.microsoft.com/office/drawing/2014/main" xmlns="" val="10006"/>
                  </a:ext>
                </a:extLst>
              </a:tr>
              <a:tr h="1053253">
                <a:tc>
                  <a:txBody>
                    <a:bodyPr/>
                    <a:lstStyle/>
                    <a:p>
                      <a:r>
                        <a:rPr lang="en-GB" sz="2200" dirty="0"/>
                        <a:t>Analysis</a:t>
                      </a:r>
                      <a:r>
                        <a:rPr lang="en-GB" sz="2200" baseline="0" dirty="0"/>
                        <a:t> Across Subject Areas</a:t>
                      </a:r>
                      <a:endParaRPr lang="en-GB" sz="2200" dirty="0"/>
                    </a:p>
                  </a:txBody>
                  <a:tcPr/>
                </a:tc>
                <a:tc>
                  <a:txBody>
                    <a:bodyPr/>
                    <a:lstStyle/>
                    <a:p>
                      <a:r>
                        <a:rPr lang="en-GB" sz="2200" dirty="0"/>
                        <a:t>No</a:t>
                      </a:r>
                    </a:p>
                  </a:txBody>
                  <a:tcPr/>
                </a:tc>
                <a:tc>
                  <a:txBody>
                    <a:bodyPr/>
                    <a:lstStyle/>
                    <a:p>
                      <a:r>
                        <a:rPr lang="en-GB" sz="2200" dirty="0"/>
                        <a:t>Yes e.g. Combined Ratio (as it has expenses,</a:t>
                      </a:r>
                      <a:r>
                        <a:rPr lang="en-GB" sz="2200" baseline="0" dirty="0"/>
                        <a:t> </a:t>
                      </a:r>
                      <a:r>
                        <a:rPr lang="en-GB" sz="2200" baseline="0" dirty="0" err="1"/>
                        <a:t>etc</a:t>
                      </a:r>
                      <a:r>
                        <a:rPr lang="en-GB" sz="2200" baseline="0" dirty="0"/>
                        <a:t>)</a:t>
                      </a:r>
                      <a:endParaRPr lang="en-GB" sz="2200" dirty="0"/>
                    </a:p>
                  </a:txBody>
                  <a:tcPr/>
                </a:tc>
                <a:extLst>
                  <a:ext uri="{0D108BD9-81ED-4DB2-BD59-A6C34878D82A}">
                    <a16:rowId xmlns:a16="http://schemas.microsoft.com/office/drawing/2014/main" xmlns="" val="10007"/>
                  </a:ext>
                </a:extLst>
              </a:tr>
            </a:tbl>
          </a:graphicData>
        </a:graphic>
      </p:graphicFrame>
      <p:sp>
        <p:nvSpPr>
          <p:cNvPr id="3" name="Title 2"/>
          <p:cNvSpPr>
            <a:spLocks noGrp="1"/>
          </p:cNvSpPr>
          <p:nvPr>
            <p:ph type="title"/>
          </p:nvPr>
        </p:nvSpPr>
        <p:spPr/>
        <p:txBody>
          <a:bodyPr>
            <a:noAutofit/>
          </a:bodyPr>
          <a:lstStyle/>
          <a:p>
            <a:r>
              <a:rPr lang="en-GB" b="1" dirty="0">
                <a:solidFill>
                  <a:srgbClr val="264875"/>
                </a:solidFill>
                <a:latin typeface="Franklin Gothic Medium" panose="020B0603020102020204" pitchFamily="34" charset="0"/>
              </a:rPr>
              <a:t>Difference Between Flat Reports and BI</a:t>
            </a:r>
          </a:p>
        </p:txBody>
      </p:sp>
    </p:spTree>
    <p:extLst>
      <p:ext uri="{BB962C8B-B14F-4D97-AF65-F5344CB8AC3E}">
        <p14:creationId xmlns:p14="http://schemas.microsoft.com/office/powerpoint/2010/main" xmlns="" val="3007535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34400" y="6356351"/>
            <a:ext cx="2133600" cy="365125"/>
          </a:xfrm>
        </p:spPr>
        <p:txBody>
          <a:bodyPr/>
          <a:lstStyle/>
          <a:p>
            <a:fld id="{D2F61F0C-44E3-4703-A95A-D6DDF0DBE00E}" type="slidenum">
              <a:rPr lang="en-GB" smtClean="0"/>
              <a:pPr/>
              <a:t>9</a:t>
            </a:fld>
            <a:endParaRPr lang="en-GB"/>
          </a:p>
        </p:txBody>
      </p:sp>
      <p:grpSp>
        <p:nvGrpSpPr>
          <p:cNvPr id="8" name="Group 7"/>
          <p:cNvGrpSpPr/>
          <p:nvPr/>
        </p:nvGrpSpPr>
        <p:grpSpPr>
          <a:xfrm>
            <a:off x="-24681" y="-99582"/>
            <a:ext cx="12265171" cy="6974036"/>
            <a:chOff x="-24681" y="-99582"/>
            <a:chExt cx="12265171" cy="6974036"/>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681" y="-99582"/>
              <a:ext cx="12265171" cy="498784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xmlns="" val="0"/>
                </a:ext>
              </a:extLst>
            </a:blip>
            <a:srcRect t="21738" b="18353"/>
            <a:stretch/>
          </p:blipFill>
          <p:spPr>
            <a:xfrm>
              <a:off x="-24680" y="4653136"/>
              <a:ext cx="12265170" cy="2221318"/>
            </a:xfrm>
            <a:prstGeom prst="rect">
              <a:avLst/>
            </a:prstGeom>
          </p:spPr>
        </p:pic>
      </p:grpSp>
      <p:pic>
        <p:nvPicPr>
          <p:cNvPr id="7" name="Content Placeholder 3"/>
          <p:cNvPicPr>
            <a:picLocks noChangeAspect="1"/>
          </p:cNvPicPr>
          <p:nvPr/>
        </p:nvPicPr>
        <p:blipFill rotWithShape="1">
          <a:blip r:embed="rId4" cstate="print">
            <a:extLst>
              <a:ext uri="{28A0092B-C50C-407E-A947-70E740481C1C}">
                <a14:useLocalDpi xmlns:a14="http://schemas.microsoft.com/office/drawing/2010/main" xmlns="" val="0"/>
              </a:ext>
            </a:extLst>
          </a:blip>
          <a:srcRect l="66980" t="54201" r="26716" b="17272"/>
          <a:stretch/>
        </p:blipFill>
        <p:spPr>
          <a:xfrm>
            <a:off x="8400256" y="5262264"/>
            <a:ext cx="576064" cy="720081"/>
          </a:xfrm>
          <a:prstGeom prst="rect">
            <a:avLst/>
          </a:prstGeom>
        </p:spPr>
      </p:pic>
      <p:sp>
        <p:nvSpPr>
          <p:cNvPr id="3" name="TextBox 2"/>
          <p:cNvSpPr txBox="1"/>
          <p:nvPr/>
        </p:nvSpPr>
        <p:spPr>
          <a:xfrm>
            <a:off x="8515106" y="5395863"/>
            <a:ext cx="1666056" cy="769441"/>
          </a:xfrm>
          <a:prstGeom prst="rect">
            <a:avLst/>
          </a:prstGeom>
          <a:noFill/>
        </p:spPr>
        <p:txBody>
          <a:bodyPr wrap="square" rtlCol="0">
            <a:spAutoFit/>
          </a:bodyPr>
          <a:lstStyle/>
          <a:p>
            <a:r>
              <a:rPr lang="en-US" sz="4400" dirty="0">
                <a:solidFill>
                  <a:srgbClr val="1F3A5F"/>
                </a:solidFill>
                <a:effectLst>
                  <a:outerShdw blurRad="38100" dist="38100" dir="2700000" algn="tl">
                    <a:srgbClr val="000000">
                      <a:alpha val="43137"/>
                    </a:srgbClr>
                  </a:outerShdw>
                </a:effectLst>
              </a:rPr>
              <a:t>&amp;</a:t>
            </a:r>
          </a:p>
        </p:txBody>
      </p:sp>
    </p:spTree>
    <p:extLst>
      <p:ext uri="{BB962C8B-B14F-4D97-AF65-F5344CB8AC3E}">
        <p14:creationId xmlns:p14="http://schemas.microsoft.com/office/powerpoint/2010/main" xmlns="" val="4715694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c5bf9e8795bf41f03172519a8477eb48351c2a95"/>
  <p:tag name="ISPRING_RESOURCE_PATHS_HASH_PRESENTER" val="f88be41b84c97416ab65f67e48747adddde9a68"/>
</p:tagLst>
</file>

<file path=ppt/theme/theme1.xml><?xml version="1.0" encoding="utf-8"?>
<a:theme xmlns:a="http://schemas.openxmlformats.org/drawingml/2006/main" name="Office Theme">
  <a:themeElements>
    <a:clrScheme name="BADRI - COLOR THEME 1">
      <a:dk1>
        <a:sysClr val="windowText" lastClr="000000"/>
      </a:dk1>
      <a:lt1>
        <a:sysClr val="window" lastClr="FFFFFF"/>
      </a:lt1>
      <a:dk2>
        <a:srgbClr val="000000"/>
      </a:dk2>
      <a:lt2>
        <a:srgbClr val="000000"/>
      </a:lt2>
      <a:accent1>
        <a:srgbClr val="4D648D"/>
      </a:accent1>
      <a:accent2>
        <a:srgbClr val="D0E1F9"/>
      </a:accent2>
      <a:accent3>
        <a:srgbClr val="FBD185"/>
      </a:accent3>
      <a:accent4>
        <a:srgbClr val="BCBABE"/>
      </a:accent4>
      <a:accent5>
        <a:srgbClr val="FFBEBD"/>
      </a:accent5>
      <a:accent6>
        <a:srgbClr val="EACEE4"/>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BADRI - COLOR THEME 1">
    <a:dk1>
      <a:sysClr val="windowText" lastClr="000000"/>
    </a:dk1>
    <a:lt1>
      <a:sysClr val="window" lastClr="FFFFFF"/>
    </a:lt1>
    <a:dk2>
      <a:srgbClr val="000000"/>
    </a:dk2>
    <a:lt2>
      <a:srgbClr val="000000"/>
    </a:lt2>
    <a:accent1>
      <a:srgbClr val="4D648D"/>
    </a:accent1>
    <a:accent2>
      <a:srgbClr val="D0E1F9"/>
    </a:accent2>
    <a:accent3>
      <a:srgbClr val="FBD185"/>
    </a:accent3>
    <a:accent4>
      <a:srgbClr val="BCBABE"/>
    </a:accent4>
    <a:accent5>
      <a:srgbClr val="FFBEBD"/>
    </a:accent5>
    <a:accent6>
      <a:srgbClr val="EACEE4"/>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DC7ECCD7535143B59EEB810854477D" ma:contentTypeVersion="1" ma:contentTypeDescription="Create a new document." ma:contentTypeScope="" ma:versionID="4b97abe1eae2083619d9197c038be1e4">
  <xsd:schema xmlns:xsd="http://www.w3.org/2001/XMLSchema" xmlns:xs="http://www.w3.org/2001/XMLSchema" xmlns:p="http://schemas.microsoft.com/office/2006/metadata/properties" xmlns:ns3="755ad024-b96b-4263-96d4-026c93806b74" targetNamespace="http://schemas.microsoft.com/office/2006/metadata/properties" ma:root="true" ma:fieldsID="56497c37af08681a8a2c8e4ab44cfbe0" ns3:_="">
    <xsd:import namespace="755ad024-b96b-4263-96d4-026c93806b74"/>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5ad024-b96b-4263-96d4-026c93806b7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C5436C-4F0B-4C17-A3D8-C841ADEC23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5ad024-b96b-4263-96d4-026c93806b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423F0A-F664-4A95-A28B-2160FF213981}">
  <ds:schemaRefs>
    <ds:schemaRef ds:uri="http://schemas.microsoft.com/office/2006/documentManagement/types"/>
    <ds:schemaRef ds:uri="http://purl.org/dc/terms/"/>
    <ds:schemaRef ds:uri="http://www.w3.org/XML/1998/namespace"/>
    <ds:schemaRef ds:uri="http://purl.org/dc/elements/1.1/"/>
    <ds:schemaRef ds:uri="http://schemas.microsoft.com/office/2006/metadata/properties"/>
    <ds:schemaRef ds:uri="http://purl.org/dc/dcmitype/"/>
    <ds:schemaRef ds:uri="http://schemas.microsoft.com/office/infopath/2007/PartnerControls"/>
    <ds:schemaRef ds:uri="http://schemas.openxmlformats.org/package/2006/metadata/core-properties"/>
    <ds:schemaRef ds:uri="755ad024-b96b-4263-96d4-026c93806b74"/>
  </ds:schemaRefs>
</ds:datastoreItem>
</file>

<file path=customXml/itemProps3.xml><?xml version="1.0" encoding="utf-8"?>
<ds:datastoreItem xmlns:ds="http://schemas.openxmlformats.org/officeDocument/2006/customXml" ds:itemID="{37E7348A-F022-46BB-ADDE-A66A758DAF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7064</TotalTime>
  <Words>1008</Words>
  <Application>Microsoft Office PowerPoint</Application>
  <PresentationFormat>Custom</PresentationFormat>
  <Paragraphs>225</Paragraphs>
  <Slides>31</Slides>
  <Notes>18</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1_Office Theme</vt:lpstr>
      <vt:lpstr>Slide 1</vt:lpstr>
      <vt:lpstr>Slide 2</vt:lpstr>
      <vt:lpstr>UAE Health Insurance Market</vt:lpstr>
      <vt:lpstr>UAE Health Insurance Market</vt:lpstr>
      <vt:lpstr>Underlying Forces</vt:lpstr>
      <vt:lpstr>Analytics Maturity</vt:lpstr>
      <vt:lpstr>Maximizing analytic value</vt:lpstr>
      <vt:lpstr>Difference Between Flat Reports and BI</vt:lpstr>
      <vt:lpstr>Slide 9</vt:lpstr>
      <vt:lpstr>Difference among FWA?</vt:lpstr>
      <vt:lpstr>How it Impacts?</vt:lpstr>
      <vt:lpstr>Slide 12</vt:lpstr>
      <vt:lpstr>Facts</vt:lpstr>
      <vt:lpstr>Who can be involved in FWA?</vt:lpstr>
      <vt:lpstr>Who can be involved in FWA?</vt:lpstr>
      <vt:lpstr>Who can be involved in FWA?</vt:lpstr>
      <vt:lpstr>Slide 17</vt:lpstr>
      <vt:lpstr>Facebook Analysis - Insurance</vt:lpstr>
      <vt:lpstr>Facebook Analysis - Banks</vt:lpstr>
      <vt:lpstr>Insurance vs Banks</vt:lpstr>
      <vt:lpstr>Use of Systems for Fraud</vt:lpstr>
      <vt:lpstr>FWA Indicators/Flags </vt:lpstr>
      <vt:lpstr>FWA Indicators/Flags </vt:lpstr>
      <vt:lpstr>Normal Vs C-Section</vt:lpstr>
      <vt:lpstr>Gap within Consultations</vt:lpstr>
      <vt:lpstr>Pharmacy without Consultations</vt:lpstr>
      <vt:lpstr>Drugs Rank Analysis</vt:lpstr>
      <vt:lpstr>Risk Utilization Visually</vt:lpstr>
      <vt:lpstr>Excessive Usage by Patient</vt:lpstr>
      <vt:lpstr>Are you data driven</vt:lpstr>
      <vt:lpstr>Slide 31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HMTB</dc:creator>
  <cp:lastModifiedBy>Guest</cp:lastModifiedBy>
  <cp:revision>704</cp:revision>
  <cp:lastPrinted>2016-06-16T06:02:08Z</cp:lastPrinted>
  <dcterms:created xsi:type="dcterms:W3CDTF">2014-09-18T03:18:25Z</dcterms:created>
  <dcterms:modified xsi:type="dcterms:W3CDTF">2018-11-07T07:06:48Z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0x0101008BDC7ECCD7535143B59EEB810854477D</vt:lpwstr>
  </property>
</Properties>
</file>